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4"/>
  </p:sldMasterIdLst>
  <p:notesMasterIdLst>
    <p:notesMasterId r:id="rId13"/>
  </p:notesMasterIdLst>
  <p:sldIdLst>
    <p:sldId id="256" r:id="rId5"/>
    <p:sldId id="257" r:id="rId6"/>
    <p:sldId id="258" r:id="rId7"/>
    <p:sldId id="259" r:id="rId8"/>
    <p:sldId id="260" r:id="rId9"/>
    <p:sldId id="261" r:id="rId10"/>
    <p:sldId id="263" r:id="rId11"/>
    <p:sldId id="262" r:id="rId12"/>
  </p:sldIdLst>
  <p:sldSz cx="24387175" cy="13716000"/>
  <p:notesSz cx="6858000" cy="9144000"/>
  <p:embeddedFontLst>
    <p:embeddedFont>
      <p:font typeface="Roboto" panose="02000000000000000000" pitchFamily="2" charset="0"/>
      <p:regular r:id="rId14"/>
      <p:bold r:id="rId15"/>
      <p:italic r:id="rId16"/>
      <p:boldItalic r:id="rId17"/>
    </p:embeddedFont>
    <p:embeddedFont>
      <p:font typeface="Roboto Light" panose="02000000000000000000" pitchFamily="2" charset="0"/>
      <p:regular r:id="rId18"/>
      <p: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orient="horz" pos="4896" userDrawn="1">
          <p15:clr>
            <a:srgbClr val="A4A3A4"/>
          </p15:clr>
        </p15:guide>
        <p15:guide id="3" orient="horz" pos="5136" userDrawn="1">
          <p15:clr>
            <a:srgbClr val="A4A3A4"/>
          </p15:clr>
        </p15:guide>
        <p15:guide id="4" orient="horz" pos="7872" userDrawn="1">
          <p15:clr>
            <a:srgbClr val="A4A3A4"/>
          </p15:clr>
        </p15:guide>
        <p15:guide id="5" pos="14642" userDrawn="1">
          <p15:clr>
            <a:srgbClr val="A4A3A4"/>
          </p15:clr>
        </p15:guide>
        <p15:guide id="6" pos="11491" userDrawn="1">
          <p15:clr>
            <a:srgbClr val="A4A3A4"/>
          </p15:clr>
        </p15:guide>
        <p15:guide id="7" pos="11089" userDrawn="1">
          <p15:clr>
            <a:srgbClr val="A4A3A4"/>
          </p15:clr>
        </p15:guide>
        <p15:guide id="8" pos="7921" userDrawn="1">
          <p15:clr>
            <a:srgbClr val="A4A3A4"/>
          </p15:clr>
        </p15:guide>
        <p15:guide id="9" orient="horz" pos="1632" userDrawn="1">
          <p15:clr>
            <a:srgbClr val="A4A3A4"/>
          </p15:clr>
        </p15:guide>
        <p15:guide id="10" orient="horz" pos="1152" userDrawn="1">
          <p15:clr>
            <a:srgbClr val="A4A3A4"/>
          </p15:clr>
        </p15:guide>
        <p15:guide id="11" pos="864" userDrawn="1">
          <p15:clr>
            <a:srgbClr val="A4A3A4"/>
          </p15:clr>
        </p15:guide>
        <p15:guide id="12" pos="1488" userDrawn="1">
          <p15:clr>
            <a:srgbClr val="A4A3A4"/>
          </p15:clr>
        </p15:guide>
        <p15:guide id="13" pos="74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DB5B0-07FB-1245-B2FB-366E90FE382F}" v="21" dt="2025-05-03T20:49:28.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0"/>
    <p:restoredTop sz="96322"/>
  </p:normalViewPr>
  <p:slideViewPr>
    <p:cSldViewPr snapToGrid="0">
      <p:cViewPr>
        <p:scale>
          <a:sx n="78" d="100"/>
          <a:sy n="78" d="100"/>
        </p:scale>
        <p:origin x="408" y="784"/>
      </p:cViewPr>
      <p:guideLst>
        <p:guide orient="horz" pos="2160"/>
        <p:guide orient="horz" pos="4896"/>
        <p:guide orient="horz" pos="5136"/>
        <p:guide orient="horz" pos="7872"/>
        <p:guide pos="14642"/>
        <p:guide pos="11491"/>
        <p:guide pos="11089"/>
        <p:guide pos="7921"/>
        <p:guide orient="horz" pos="1632"/>
        <p:guide orient="horz" pos="1152"/>
        <p:guide pos="864"/>
        <p:guide pos="1488"/>
        <p:guide pos="7441"/>
      </p:guideLst>
    </p:cSldViewPr>
  </p:slideViewPr>
  <p:notesTextViewPr>
    <p:cViewPr>
      <p:scale>
        <a:sx n="1" d="1"/>
        <a:sy n="1" d="1"/>
      </p:scale>
      <p:origin x="0" y="0"/>
    </p:cViewPr>
  </p:notesTextViewPr>
  <p:notesViewPr>
    <p:cSldViewPr snapToGrid="0">
      <p:cViewPr varScale="1">
        <p:scale>
          <a:sx n="135" d="100"/>
          <a:sy n="135" d="100"/>
        </p:scale>
        <p:origin x="31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p:cNvGrpSpPr/>
        <p:nvPr/>
      </p:nvGrpSpPr>
      <p:grpSpPr>
        <a:xfrm>
          <a:off x="0" y="0"/>
          <a:ext cx="0" cy="0"/>
          <a:chOff x="0" y="0"/>
          <a:chExt cx="0" cy="0"/>
        </a:xfrm>
      </p:grpSpPr>
      <p:sp>
        <p:nvSpPr>
          <p:cNvPr id="10" name="Google Shape;10;p1:notes"/>
          <p:cNvSpPr txBox="1">
            <a:spLocks noGrp="1"/>
          </p:cNvSpPr>
          <p:nvPr>
            <p:ph type="body" idx="1"/>
          </p:nvPr>
        </p:nvSpPr>
        <p:spPr>
          <a:xfrm>
            <a:off x="381000" y="3929513"/>
            <a:ext cx="6096000" cy="4723598"/>
          </a:xfrm>
          <a:prstGeom prst="rect">
            <a:avLst/>
          </a:prstGeom>
          <a:noFill/>
          <a:ln>
            <a:noFill/>
          </a:ln>
        </p:spPr>
        <p:txBody>
          <a:bodyPr spcFirstLastPara="1" wrap="square" lIns="91425" tIns="91425" rIns="91425" bIns="91425" anchor="t" anchorCtr="0">
            <a:noAutofit/>
          </a:bodyPr>
          <a:lstStyle/>
          <a:p>
            <a:pPr marL="114300" indent="0">
              <a:buNone/>
            </a:pPr>
            <a:r>
              <a:rPr lang="en-US" sz="1050" b="0" i="0" dirty="0">
                <a:latin typeface="Calibri Light" panose="020F0302020204030204" pitchFamily="34" charset="0"/>
                <a:cs typeface="Calibri Light" panose="020F0302020204030204" pitchFamily="34" charset="0"/>
              </a:rPr>
              <a:t>Let’s walk through how to use both traditional phone calls, and Pulsara Calls for seamless, two-way communication.</a:t>
            </a:r>
          </a:p>
          <a:p>
            <a:pPr marL="114300" indent="0">
              <a:buNone/>
            </a:pPr>
            <a:endParaRPr lang="en-US" sz="1050" b="0" i="0" dirty="0">
              <a:latin typeface="Calibri Light" panose="020F0302020204030204" pitchFamily="34" charset="0"/>
              <a:cs typeface="Calibri Light" panose="020F0302020204030204" pitchFamily="34" charset="0"/>
            </a:endParaRPr>
          </a:p>
          <a:p>
            <a:pPr marL="114300" indent="0">
              <a:buNone/>
            </a:pPr>
            <a:r>
              <a:rPr lang="en-US" sz="1050" b="0" i="0" dirty="0">
                <a:latin typeface="Calibri Light" panose="020F0302020204030204" pitchFamily="34" charset="0"/>
                <a:cs typeface="Calibri Light" panose="020F0302020204030204" pitchFamily="34" charset="0"/>
              </a:rPr>
              <a:t>To make a traditional call, just tap the phone button. If you’re on a phone-enabled device, it’ll open your phone app and enter the number for you to call. If not, no worries—the number will still display so you can call it manually.</a:t>
            </a:r>
          </a:p>
          <a:p>
            <a:pPr marL="114300" indent="0">
              <a:buNone/>
            </a:pPr>
            <a:endParaRPr lang="en-US" sz="1050" b="0" i="0" dirty="0">
              <a:latin typeface="Calibri Light" panose="020F0302020204030204" pitchFamily="34" charset="0"/>
              <a:cs typeface="Calibri Light" panose="020F0302020204030204" pitchFamily="34" charset="0"/>
            </a:endParaRPr>
          </a:p>
          <a:p>
            <a:pPr marL="114300" indent="0">
              <a:buNone/>
            </a:pPr>
            <a:r>
              <a:rPr lang="en-US" sz="1050" b="0" i="0" dirty="0">
                <a:latin typeface="Calibri Light" panose="020F0302020204030204" pitchFamily="34" charset="0"/>
                <a:cs typeface="Calibri Light" panose="020F0302020204030204" pitchFamily="34" charset="0"/>
              </a:rPr>
              <a:t>Now, let’s talk about Pulsara Calls. These only need an internet connection—so no SIM card, no phone number, no problem. Just tap the video icon to start a call. The recipient’s device will ring like a regular phone call, and you can choose whether you want video or audio only.</a:t>
            </a:r>
          </a:p>
          <a:p>
            <a:pPr marL="114300" indent="0">
              <a:buNone/>
            </a:pPr>
            <a:endParaRPr lang="en-US" sz="1050" b="0" i="0" dirty="0">
              <a:latin typeface="Calibri Light" panose="020F0302020204030204" pitchFamily="34" charset="0"/>
              <a:cs typeface="Calibri Light" panose="020F0302020204030204" pitchFamily="34" charset="0"/>
            </a:endParaRPr>
          </a:p>
          <a:p>
            <a:pPr marL="114300" indent="0">
              <a:buNone/>
            </a:pPr>
            <a:r>
              <a:rPr lang="en-US" sz="1050" b="0" i="0" dirty="0">
                <a:latin typeface="Calibri Light" panose="020F0302020204030204" pitchFamily="34" charset="0"/>
                <a:cs typeface="Calibri Light" panose="020F0302020204030204" pitchFamily="34" charset="0"/>
              </a:rPr>
              <a:t>We’ll cover how to set your default call preferences in another lesson, but you can always adjust them during the call too. Need to keep a record? Call recording is available when needed.</a:t>
            </a:r>
          </a:p>
          <a:p>
            <a:pPr marL="114300" indent="0">
              <a:buNone/>
            </a:pPr>
            <a:endParaRPr lang="en-US" sz="1050" b="0" i="0" dirty="0">
              <a:latin typeface="Calibri Light" panose="020F0302020204030204" pitchFamily="34" charset="0"/>
              <a:cs typeface="Calibri Light" panose="020F0302020204030204" pitchFamily="34" charset="0"/>
            </a:endParaRPr>
          </a:p>
          <a:p>
            <a:pPr marL="114300" indent="0">
              <a:buNone/>
            </a:pPr>
            <a:r>
              <a:rPr lang="en-US" sz="1050" b="0" i="0" dirty="0">
                <a:latin typeface="Calibri Light" panose="020F0302020204030204" pitchFamily="34" charset="0"/>
                <a:cs typeface="Calibri Light" panose="020F0302020204030204" pitchFamily="34" charset="0"/>
              </a:rPr>
              <a:t>In the EMS card, you can call the agency—usually a recorded line—or, if it’s enabled, the specific unit’s phone. Other departments, like the ED or Cath Lab, also have their own cards with contact numbers for quick access.</a:t>
            </a:r>
          </a:p>
          <a:p>
            <a:pPr marL="114300" indent="0">
              <a:buNone/>
            </a:pPr>
            <a:endParaRPr lang="en-US" sz="1050" b="0" i="0" dirty="0">
              <a:latin typeface="Calibri Light" panose="020F0302020204030204" pitchFamily="34" charset="0"/>
              <a:cs typeface="Calibri Light" panose="020F0302020204030204" pitchFamily="34" charset="0"/>
            </a:endParaRPr>
          </a:p>
          <a:p>
            <a:pPr marL="114300" indent="0">
              <a:buNone/>
            </a:pPr>
            <a:r>
              <a:rPr lang="en-US" sz="1050" b="0" i="0" dirty="0">
                <a:latin typeface="Calibri Light" panose="020F0302020204030204" pitchFamily="34" charset="0"/>
                <a:cs typeface="Calibri Light" panose="020F0302020204030204" pitchFamily="34" charset="0"/>
              </a:rPr>
              <a:t>To reach someone on the care team, tap the Team icon to open the Team Screen. Pulsara connects care teams across different organizations, so everyone’s listed by Organization and Team. From there, you can choose to make either a traditional or Pulsara call—whichever works best.</a:t>
            </a:r>
          </a:p>
          <a:p>
            <a:pPr marL="114300" indent="0">
              <a:buNone/>
            </a:pPr>
            <a:endParaRPr lang="en-US" sz="1050" b="0" i="0" dirty="0">
              <a:latin typeface="Calibri Light" panose="020F0302020204030204" pitchFamily="34" charset="0"/>
              <a:cs typeface="Calibri Light" panose="020F0302020204030204" pitchFamily="34" charset="0"/>
            </a:endParaRPr>
          </a:p>
          <a:p>
            <a:pPr marL="114300" indent="0">
              <a:buNone/>
            </a:pPr>
            <a:r>
              <a:rPr lang="en-US" sz="1050" b="0" i="0" dirty="0">
                <a:latin typeface="Calibri Light" panose="020F0302020204030204" pitchFamily="34" charset="0"/>
                <a:cs typeface="Calibri Light" panose="020F0302020204030204" pitchFamily="34" charset="0"/>
              </a:rPr>
              <a:t>Need to reach someone outside the care team? Use the Contacts card—you’ll have the same call options there too.</a:t>
            </a:r>
          </a:p>
          <a:p>
            <a:pPr marL="114300" indent="0">
              <a:buNone/>
            </a:pPr>
            <a:endParaRPr lang="en-US" sz="1050" b="0" i="0" dirty="0">
              <a:latin typeface="Calibri Light" panose="020F0302020204030204" pitchFamily="34" charset="0"/>
              <a:cs typeface="Calibri Light" panose="020F0302020204030204" pitchFamily="34" charset="0"/>
            </a:endParaRPr>
          </a:p>
          <a:p>
            <a:pPr marL="114300" indent="0">
              <a:buNone/>
            </a:pPr>
            <a:r>
              <a:rPr lang="en-US" sz="1050" b="0" i="0" dirty="0">
                <a:latin typeface="Calibri Light" panose="020F0302020204030204" pitchFamily="34" charset="0"/>
                <a:cs typeface="Calibri Light" panose="020F0302020204030204" pitchFamily="34" charset="0"/>
              </a:rPr>
              <a:t>Whether you’re calling within your organization or across multiple facilities, Pulsara makes it simple to stay connected and keep communication flowing.</a:t>
            </a:r>
          </a:p>
        </p:txBody>
      </p:sp>
      <p:sp>
        <p:nvSpPr>
          <p:cNvPr id="11" name="Google Shape;11;p1:notes"/>
          <p:cNvSpPr>
            <a:spLocks noGrp="1" noRot="1" noChangeAspect="1"/>
          </p:cNvSpPr>
          <p:nvPr>
            <p:ph type="sldImg" idx="2"/>
          </p:nvPr>
        </p:nvSpPr>
        <p:spPr>
          <a:xfrm>
            <a:off x="149225" y="185738"/>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a:extLst>
            <a:ext uri="{FF2B5EF4-FFF2-40B4-BE49-F238E27FC236}">
              <a16:creationId xmlns:a16="http://schemas.microsoft.com/office/drawing/2014/main" id="{99A6178B-8DA3-9F2A-97B0-E5E7599348A5}"/>
            </a:ext>
          </a:extLst>
        </p:cNvPr>
        <p:cNvGrpSpPr/>
        <p:nvPr/>
      </p:nvGrpSpPr>
      <p:grpSpPr>
        <a:xfrm>
          <a:off x="0" y="0"/>
          <a:ext cx="0" cy="0"/>
          <a:chOff x="0" y="0"/>
          <a:chExt cx="0" cy="0"/>
        </a:xfrm>
      </p:grpSpPr>
      <p:sp>
        <p:nvSpPr>
          <p:cNvPr id="10" name="Google Shape;10;p1:notes">
            <a:extLst>
              <a:ext uri="{FF2B5EF4-FFF2-40B4-BE49-F238E27FC236}">
                <a16:creationId xmlns:a16="http://schemas.microsoft.com/office/drawing/2014/main" id="{88B9C400-358F-651B-BEA4-7048DB23D90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indent="0">
              <a:buNone/>
            </a:pPr>
            <a:r>
              <a:rPr lang="en-US" sz="1100" b="0" i="0" dirty="0">
                <a:latin typeface="Calibri Light" panose="020F0302020204030204" pitchFamily="34" charset="0"/>
                <a:cs typeface="Calibri Light" panose="020F0302020204030204" pitchFamily="34" charset="0"/>
              </a:rPr>
              <a:t>To make a traditional call, just tap the phone button. If you’re on a phone-enabled device, it’ll open your phone app and enter the number for you to call. If not, no worries—the number will still display so you can call it manually.</a:t>
            </a:r>
          </a:p>
        </p:txBody>
      </p:sp>
      <p:sp>
        <p:nvSpPr>
          <p:cNvPr id="11" name="Google Shape;11;p1:notes">
            <a:extLst>
              <a:ext uri="{FF2B5EF4-FFF2-40B4-BE49-F238E27FC236}">
                <a16:creationId xmlns:a16="http://schemas.microsoft.com/office/drawing/2014/main" id="{BABF5A84-7BF5-9F4B-CBDD-424C44FA27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252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a:extLst>
            <a:ext uri="{FF2B5EF4-FFF2-40B4-BE49-F238E27FC236}">
              <a16:creationId xmlns:a16="http://schemas.microsoft.com/office/drawing/2014/main" id="{E95C5699-039B-5019-9BC9-9F26428F5DCB}"/>
            </a:ext>
          </a:extLst>
        </p:cNvPr>
        <p:cNvGrpSpPr/>
        <p:nvPr/>
      </p:nvGrpSpPr>
      <p:grpSpPr>
        <a:xfrm>
          <a:off x="0" y="0"/>
          <a:ext cx="0" cy="0"/>
          <a:chOff x="0" y="0"/>
          <a:chExt cx="0" cy="0"/>
        </a:xfrm>
      </p:grpSpPr>
      <p:sp>
        <p:nvSpPr>
          <p:cNvPr id="10" name="Google Shape;10;p1:notes">
            <a:extLst>
              <a:ext uri="{FF2B5EF4-FFF2-40B4-BE49-F238E27FC236}">
                <a16:creationId xmlns:a16="http://schemas.microsoft.com/office/drawing/2014/main" id="{D6A3B730-E834-936F-7971-DBC0623F387F}"/>
              </a:ext>
            </a:extLst>
          </p:cNvPr>
          <p:cNvSpPr txBox="1">
            <a:spLocks noGrp="1"/>
          </p:cNvSpPr>
          <p:nvPr>
            <p:ph type="body" idx="1"/>
          </p:nvPr>
        </p:nvSpPr>
        <p:spPr>
          <a:xfrm>
            <a:off x="381000" y="4343400"/>
            <a:ext cx="6096000" cy="4114800"/>
          </a:xfrm>
          <a:prstGeom prst="rect">
            <a:avLst/>
          </a:prstGeom>
          <a:noFill/>
          <a:ln>
            <a:noFill/>
          </a:ln>
        </p:spPr>
        <p:txBody>
          <a:bodyPr spcFirstLastPara="1" wrap="square" lIns="91425" tIns="91425" rIns="91425" bIns="91425" anchor="t" anchorCtr="0">
            <a:noAutofit/>
          </a:bodyPr>
          <a:lstStyle/>
          <a:p>
            <a:pPr marL="173038" indent="-14288">
              <a:buNone/>
            </a:pPr>
            <a:r>
              <a:rPr lang="en-US" sz="1050" dirty="0">
                <a:latin typeface="Calibri Light" panose="020F0302020204030204" pitchFamily="34" charset="0"/>
                <a:cs typeface="Calibri Light" panose="020F0302020204030204" pitchFamily="34" charset="0"/>
              </a:rPr>
              <a:t>Pulsara calls only need an internet connection—so no SIM card, no phone number, no problem. Just tap the video icon to start a call. The recipient’s device will ring like a regular phone call, and you can choose whether you want video or audio only.</a:t>
            </a:r>
          </a:p>
          <a:p>
            <a:pPr>
              <a:buNone/>
            </a:pPr>
            <a:endParaRPr lang="en-US" dirty="0"/>
          </a:p>
          <a:p>
            <a:pPr>
              <a:buNone/>
            </a:pPr>
            <a:endParaRPr lang="en-US" dirty="0"/>
          </a:p>
        </p:txBody>
      </p:sp>
      <p:sp>
        <p:nvSpPr>
          <p:cNvPr id="11" name="Google Shape;11;p1:notes">
            <a:extLst>
              <a:ext uri="{FF2B5EF4-FFF2-40B4-BE49-F238E27FC236}">
                <a16:creationId xmlns:a16="http://schemas.microsoft.com/office/drawing/2014/main" id="{CF8E2353-4401-AAEE-2A20-5558437BBD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586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a:extLst>
            <a:ext uri="{FF2B5EF4-FFF2-40B4-BE49-F238E27FC236}">
              <a16:creationId xmlns:a16="http://schemas.microsoft.com/office/drawing/2014/main" id="{54CFDE07-C1B6-273B-9121-D7B78BE5C6F1}"/>
            </a:ext>
          </a:extLst>
        </p:cNvPr>
        <p:cNvGrpSpPr/>
        <p:nvPr/>
      </p:nvGrpSpPr>
      <p:grpSpPr>
        <a:xfrm>
          <a:off x="0" y="0"/>
          <a:ext cx="0" cy="0"/>
          <a:chOff x="0" y="0"/>
          <a:chExt cx="0" cy="0"/>
        </a:xfrm>
      </p:grpSpPr>
      <p:sp>
        <p:nvSpPr>
          <p:cNvPr id="10" name="Google Shape;10;p1:notes">
            <a:extLst>
              <a:ext uri="{FF2B5EF4-FFF2-40B4-BE49-F238E27FC236}">
                <a16:creationId xmlns:a16="http://schemas.microsoft.com/office/drawing/2014/main" id="{DAE8E6B5-846E-786E-C3AA-DC84BF54ADB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None/>
            </a:pPr>
            <a:r>
              <a:rPr lang="en-US" dirty="0"/>
              <a:t>In the EMS card, you can call the agency—often a recorded line—or, if enabled, the unit phone directly. </a:t>
            </a:r>
          </a:p>
        </p:txBody>
      </p:sp>
      <p:sp>
        <p:nvSpPr>
          <p:cNvPr id="11" name="Google Shape;11;p1:notes">
            <a:extLst>
              <a:ext uri="{FF2B5EF4-FFF2-40B4-BE49-F238E27FC236}">
                <a16:creationId xmlns:a16="http://schemas.microsoft.com/office/drawing/2014/main" id="{58A42045-50D5-5D60-2078-976C50A50A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663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a:extLst>
            <a:ext uri="{FF2B5EF4-FFF2-40B4-BE49-F238E27FC236}">
              <a16:creationId xmlns:a16="http://schemas.microsoft.com/office/drawing/2014/main" id="{C2200121-B369-8790-3029-12573E178032}"/>
            </a:ext>
          </a:extLst>
        </p:cNvPr>
        <p:cNvGrpSpPr/>
        <p:nvPr/>
      </p:nvGrpSpPr>
      <p:grpSpPr>
        <a:xfrm>
          <a:off x="0" y="0"/>
          <a:ext cx="0" cy="0"/>
          <a:chOff x="0" y="0"/>
          <a:chExt cx="0" cy="0"/>
        </a:xfrm>
      </p:grpSpPr>
      <p:sp>
        <p:nvSpPr>
          <p:cNvPr id="10" name="Google Shape;10;p1:notes">
            <a:extLst>
              <a:ext uri="{FF2B5EF4-FFF2-40B4-BE49-F238E27FC236}">
                <a16:creationId xmlns:a16="http://schemas.microsoft.com/office/drawing/2014/main" id="{FC903654-E306-C5B3-188C-1ABD011BDE1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None/>
            </a:pPr>
            <a:r>
              <a:rPr lang="en-US" dirty="0"/>
              <a:t>Other departments like the ED or Cath Lab have their own cards with contact numbers.</a:t>
            </a:r>
          </a:p>
          <a:p>
            <a:pPr>
              <a:buNone/>
            </a:pPr>
            <a:endParaRPr lang="en-US" dirty="0"/>
          </a:p>
        </p:txBody>
      </p:sp>
      <p:sp>
        <p:nvSpPr>
          <p:cNvPr id="11" name="Google Shape;11;p1:notes">
            <a:extLst>
              <a:ext uri="{FF2B5EF4-FFF2-40B4-BE49-F238E27FC236}">
                <a16:creationId xmlns:a16="http://schemas.microsoft.com/office/drawing/2014/main" id="{7212375D-EBAC-4D88-20FA-CA128F197C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321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a:extLst>
            <a:ext uri="{FF2B5EF4-FFF2-40B4-BE49-F238E27FC236}">
              <a16:creationId xmlns:a16="http://schemas.microsoft.com/office/drawing/2014/main" id="{206553CF-79BE-17EA-C80A-7C1F2F850DC9}"/>
            </a:ext>
          </a:extLst>
        </p:cNvPr>
        <p:cNvGrpSpPr/>
        <p:nvPr/>
      </p:nvGrpSpPr>
      <p:grpSpPr>
        <a:xfrm>
          <a:off x="0" y="0"/>
          <a:ext cx="0" cy="0"/>
          <a:chOff x="0" y="0"/>
          <a:chExt cx="0" cy="0"/>
        </a:xfrm>
      </p:grpSpPr>
      <p:sp>
        <p:nvSpPr>
          <p:cNvPr id="10" name="Google Shape;10;p1:notes">
            <a:extLst>
              <a:ext uri="{FF2B5EF4-FFF2-40B4-BE49-F238E27FC236}">
                <a16:creationId xmlns:a16="http://schemas.microsoft.com/office/drawing/2014/main" id="{BB50A824-29C8-28D2-8878-349B8E842D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None/>
            </a:pPr>
            <a:r>
              <a:rPr lang="en-US" dirty="0"/>
              <a:t>To reach someone on the care team, tap the Team icon to open the team screen.</a:t>
            </a:r>
          </a:p>
        </p:txBody>
      </p:sp>
      <p:sp>
        <p:nvSpPr>
          <p:cNvPr id="11" name="Google Shape;11;p1:notes">
            <a:extLst>
              <a:ext uri="{FF2B5EF4-FFF2-40B4-BE49-F238E27FC236}">
                <a16:creationId xmlns:a16="http://schemas.microsoft.com/office/drawing/2014/main" id="{92CD4095-A9AD-78E5-E0DF-17762769F8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969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a:extLst>
            <a:ext uri="{FF2B5EF4-FFF2-40B4-BE49-F238E27FC236}">
              <a16:creationId xmlns:a16="http://schemas.microsoft.com/office/drawing/2014/main" id="{24ABB27F-CDA8-51B3-397D-9B11B92BE206}"/>
            </a:ext>
          </a:extLst>
        </p:cNvPr>
        <p:cNvGrpSpPr/>
        <p:nvPr/>
      </p:nvGrpSpPr>
      <p:grpSpPr>
        <a:xfrm>
          <a:off x="0" y="0"/>
          <a:ext cx="0" cy="0"/>
          <a:chOff x="0" y="0"/>
          <a:chExt cx="0" cy="0"/>
        </a:xfrm>
      </p:grpSpPr>
      <p:sp>
        <p:nvSpPr>
          <p:cNvPr id="10" name="Google Shape;10;p1:notes">
            <a:extLst>
              <a:ext uri="{FF2B5EF4-FFF2-40B4-BE49-F238E27FC236}">
                <a16:creationId xmlns:a16="http://schemas.microsoft.com/office/drawing/2014/main" id="{74715E19-2B82-CD26-9F46-16D4A4398FB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None/>
            </a:pPr>
            <a:r>
              <a:rPr lang="en-US" dirty="0"/>
              <a:t>Pulsara connects teams across organizations, so everyone is listed by Organization and Team. From here, you can make a traditional or Pulsara call, depending on what’s available.</a:t>
            </a:r>
          </a:p>
        </p:txBody>
      </p:sp>
      <p:sp>
        <p:nvSpPr>
          <p:cNvPr id="11" name="Google Shape;11;p1:notes">
            <a:extLst>
              <a:ext uri="{FF2B5EF4-FFF2-40B4-BE49-F238E27FC236}">
                <a16:creationId xmlns:a16="http://schemas.microsoft.com/office/drawing/2014/main" id="{1DDFC2CC-221A-278E-8275-270BE12590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043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a:extLst>
            <a:ext uri="{FF2B5EF4-FFF2-40B4-BE49-F238E27FC236}">
              <a16:creationId xmlns:a16="http://schemas.microsoft.com/office/drawing/2014/main" id="{197EFA0F-C025-868E-A3A6-55C2CD2827BB}"/>
            </a:ext>
          </a:extLst>
        </p:cNvPr>
        <p:cNvGrpSpPr/>
        <p:nvPr/>
      </p:nvGrpSpPr>
      <p:grpSpPr>
        <a:xfrm>
          <a:off x="0" y="0"/>
          <a:ext cx="0" cy="0"/>
          <a:chOff x="0" y="0"/>
          <a:chExt cx="0" cy="0"/>
        </a:xfrm>
      </p:grpSpPr>
      <p:sp>
        <p:nvSpPr>
          <p:cNvPr id="10" name="Google Shape;10;p1:notes">
            <a:extLst>
              <a:ext uri="{FF2B5EF4-FFF2-40B4-BE49-F238E27FC236}">
                <a16:creationId xmlns:a16="http://schemas.microsoft.com/office/drawing/2014/main" id="{AA9B6121-3975-1684-4B0C-E577D877349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None/>
            </a:pPr>
            <a:r>
              <a:rPr lang="en-US" dirty="0"/>
              <a:t>You can also contact non-care team members through the Contacts card using either call method.</a:t>
            </a:r>
          </a:p>
        </p:txBody>
      </p:sp>
      <p:sp>
        <p:nvSpPr>
          <p:cNvPr id="11" name="Google Shape;11;p1:notes">
            <a:extLst>
              <a:ext uri="{FF2B5EF4-FFF2-40B4-BE49-F238E27FC236}">
                <a16:creationId xmlns:a16="http://schemas.microsoft.com/office/drawing/2014/main" id="{E19A760F-4844-A966-B473-49DA35ADD3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0926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
        <p:nvSpPr>
          <p:cNvPr id="2" name="TEXT">
            <a:extLst>
              <a:ext uri="{FF2B5EF4-FFF2-40B4-BE49-F238E27FC236}">
                <a16:creationId xmlns:a16="http://schemas.microsoft.com/office/drawing/2014/main" id="{3BBBA808-4351-35BA-8AAC-46CC5F433E88}"/>
              </a:ext>
            </a:extLst>
          </p:cNvPr>
          <p:cNvSpPr txBox="1"/>
          <p:nvPr userDrawn="1"/>
        </p:nvSpPr>
        <p:spPr>
          <a:xfrm>
            <a:off x="694100" y="2065610"/>
            <a:ext cx="11313626" cy="9882962"/>
          </a:xfrm>
          <a:prstGeom prst="rect">
            <a:avLst/>
          </a:prstGeom>
          <a:noFill/>
          <a:ln>
            <a:noFill/>
          </a:ln>
        </p:spPr>
        <p:txBody>
          <a:bodyPr spcFirstLastPara="1" wrap="square" lIns="0" tIns="0" rIns="0" bIns="0" anchor="t" anchorCtr="0">
            <a:spAutoFit/>
          </a:bodyPr>
          <a:lstStyle/>
          <a:p>
            <a:pPr>
              <a:buSzPts val="2200"/>
            </a:pPr>
            <a:r>
              <a:rPr lang="en-US" sz="4401" b="1" dirty="0">
                <a:solidFill>
                  <a:schemeClr val="tx1"/>
                </a:solidFill>
                <a:latin typeface="Roboto"/>
                <a:ea typeface="Roboto"/>
                <a:cs typeface="Roboto"/>
                <a:sym typeface="Roboto"/>
              </a:rPr>
              <a:t>Traditional Calls</a:t>
            </a:r>
          </a:p>
          <a:p>
            <a:pPr marL="228600" indent="63500">
              <a:spcBef>
                <a:spcPts val="900"/>
              </a:spcBef>
              <a:buSzPts val="2200"/>
            </a:pPr>
            <a:r>
              <a:rPr lang="en-US" sz="3800" b="1"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sym typeface="Roboto"/>
              </a:rPr>
              <a:t>Tap Phone Button to Initiate</a:t>
            </a:r>
            <a:endParaRPr sz="3800" b="1"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endParaRPr>
          </a:p>
          <a:p>
            <a:pPr marL="1455738" indent="-465138">
              <a:lnSpc>
                <a:spcPct val="140000"/>
              </a:lnSpc>
              <a:buClr>
                <a:srgbClr val="676767"/>
              </a:buClr>
              <a:buSzPct val="100000"/>
              <a:buFont typeface="Arial"/>
              <a:buChar char="•"/>
            </a:pPr>
            <a:r>
              <a:rPr lang="en-US" sz="3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Will place call if using a phone enabled device</a:t>
            </a:r>
          </a:p>
          <a:p>
            <a:pPr marL="1455738" indent="-465138">
              <a:lnSpc>
                <a:spcPct val="140000"/>
              </a:lnSpc>
              <a:buClr>
                <a:srgbClr val="676767"/>
              </a:buClr>
              <a:buSzPct val="100000"/>
              <a:buFont typeface="Arial"/>
              <a:buChar char="•"/>
            </a:pPr>
            <a:r>
              <a:rPr lang="en-US" sz="3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Provides number if current device is not phone-enabled</a:t>
            </a:r>
          </a:p>
          <a:p>
            <a:pPr>
              <a:spcBef>
                <a:spcPts val="1800"/>
              </a:spcBef>
              <a:buSzPts val="2200"/>
            </a:pPr>
            <a:r>
              <a:rPr lang="en-US" sz="44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Pulsara Calls (VoIP)</a:t>
            </a:r>
          </a:p>
          <a:p>
            <a:pPr marL="228600" marR="0" lvl="0" indent="63500" algn="l" defTabSz="914400" rtl="0" eaLnBrk="1" fontAlgn="auto" latinLnBrk="0" hangingPunct="1">
              <a:lnSpc>
                <a:spcPct val="100000"/>
              </a:lnSpc>
              <a:spcBef>
                <a:spcPts val="900"/>
              </a:spcBef>
              <a:spcAft>
                <a:spcPts val="0"/>
              </a:spcAft>
              <a:buClr>
                <a:srgbClr val="000000"/>
              </a:buClr>
              <a:buSzPts val="2200"/>
              <a:buFont typeface="Arial"/>
              <a:buNone/>
              <a:defRPr/>
            </a:pPr>
            <a:r>
              <a:rPr kumimoji="0" lang="en-US" sz="3800" b="1" i="0" u="none" strike="noStrike" kern="0" cap="none" spc="0" normalizeH="0" baseline="0" noProof="0" dirty="0">
                <a:ln>
                  <a:noFill/>
                </a:ln>
                <a:solidFill>
                  <a:srgbClr val="8A8A8A">
                    <a:lumMod val="75000"/>
                  </a:srgbClr>
                </a:solidFill>
                <a:effectLst/>
                <a:uLnTx/>
                <a:uFillTx/>
                <a:latin typeface="Roboto" panose="02000000000000000000" pitchFamily="2" charset="0"/>
                <a:ea typeface="Roboto" panose="02000000000000000000" pitchFamily="2" charset="0"/>
                <a:cs typeface="Roboto" panose="02000000000000000000" pitchFamily="2" charset="0"/>
                <a:sym typeface="Roboto"/>
              </a:rPr>
              <a:t>Tap Video/Phone Button to Initiate</a:t>
            </a:r>
            <a:endParaRPr lang="en-US" sz="44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1455738" indent="-465138">
              <a:lnSpc>
                <a:spcPct val="140000"/>
              </a:lnSpc>
              <a:buClr>
                <a:srgbClr val="676767"/>
              </a:buClr>
              <a:buSzPct val="100000"/>
              <a:buFont typeface="Arial"/>
              <a:buChar char="•"/>
            </a:pPr>
            <a:r>
              <a:rPr lang="en-US" sz="3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Button only visible for individuals who have it enabled</a:t>
            </a:r>
          </a:p>
          <a:p>
            <a:pPr marL="1455738" indent="-465138">
              <a:lnSpc>
                <a:spcPct val="140000"/>
              </a:lnSpc>
              <a:buClr>
                <a:srgbClr val="676767"/>
              </a:buClr>
              <a:buSzPct val="100000"/>
              <a:buFont typeface="Arial"/>
              <a:buChar char="•"/>
            </a:pPr>
            <a:r>
              <a:rPr lang="en-US" sz="3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Configure default settings to your environment</a:t>
            </a:r>
          </a:p>
          <a:p>
            <a:pPr marL="1455738" indent="-465138">
              <a:lnSpc>
                <a:spcPct val="140000"/>
              </a:lnSpc>
              <a:buClr>
                <a:srgbClr val="676767"/>
              </a:buClr>
              <a:buSzPct val="100000"/>
              <a:buFont typeface="Arial"/>
              <a:buChar char="•"/>
            </a:pPr>
            <a:r>
              <a:rPr lang="en-US" sz="30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Optional: Record Video Call</a:t>
            </a:r>
          </a:p>
          <a:p>
            <a:pPr indent="525463">
              <a:spcBef>
                <a:spcPts val="1800"/>
              </a:spcBef>
              <a:buSzPts val="2200"/>
            </a:pPr>
            <a:r>
              <a:rPr lang="en-US" sz="4401" b="1" dirty="0">
                <a:solidFill>
                  <a:srgbClr val="C00000"/>
                </a:solidFill>
                <a:latin typeface="Roboto"/>
                <a:ea typeface="Roboto"/>
                <a:cs typeface="Roboto"/>
                <a:sym typeface="Roboto"/>
              </a:rPr>
              <a:t>Where to Find</a:t>
            </a:r>
            <a:endParaRPr lang="en-US" sz="2400" dirty="0">
              <a:solidFill>
                <a:srgbClr val="C00000"/>
              </a:solidFill>
            </a:endParaRPr>
          </a:p>
          <a:p>
            <a:pPr marL="1455738" indent="-465138">
              <a:lnSpc>
                <a:spcPct val="140000"/>
              </a:lnSpc>
              <a:buClr>
                <a:srgbClr val="676767"/>
              </a:buClr>
              <a:buSzPct val="100000"/>
              <a:buFont typeface="Arial"/>
              <a:buChar char="•"/>
            </a:pPr>
            <a:r>
              <a:rPr lang="en-US" sz="32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EMS – Agency, Unit</a:t>
            </a:r>
          </a:p>
          <a:p>
            <a:pPr marL="1455738" indent="-465138">
              <a:lnSpc>
                <a:spcPct val="140000"/>
              </a:lnSpc>
              <a:buClr>
                <a:srgbClr val="676767"/>
              </a:buClr>
              <a:buSzPct val="100000"/>
              <a:buFont typeface="Arial"/>
              <a:buChar char="•"/>
            </a:pPr>
            <a:r>
              <a:rPr lang="en-US" sz="32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Department – ED, Cath Lab</a:t>
            </a:r>
          </a:p>
          <a:p>
            <a:pPr marL="1455738" indent="-465138">
              <a:lnSpc>
                <a:spcPct val="140000"/>
              </a:lnSpc>
              <a:buClr>
                <a:srgbClr val="676767"/>
              </a:buClr>
              <a:buSzPct val="100000"/>
              <a:buFont typeface="Arial"/>
              <a:buChar char="•"/>
            </a:pPr>
            <a:r>
              <a:rPr lang="en-US" sz="32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Team – Individual Care Team Members</a:t>
            </a:r>
          </a:p>
          <a:p>
            <a:pPr marL="1455738" indent="-465138">
              <a:lnSpc>
                <a:spcPct val="140000"/>
              </a:lnSpc>
              <a:buClr>
                <a:srgbClr val="676767"/>
              </a:buClr>
              <a:buSzPct val="100000"/>
              <a:buFont typeface="Arial"/>
              <a:buChar char="•"/>
            </a:pPr>
            <a:r>
              <a:rPr lang="en-US" sz="3200" dirty="0">
                <a:solidFill>
                  <a:schemeClr val="tx1"/>
                </a:solidFill>
                <a:latin typeface="Roboto Light" panose="02000000000000000000" pitchFamily="2" charset="0"/>
                <a:ea typeface="Roboto Light" panose="02000000000000000000" pitchFamily="2" charset="0"/>
                <a:cs typeface="Roboto Light" panose="02000000000000000000" pitchFamily="2" charset="0"/>
                <a:sym typeface="Roboto"/>
              </a:rPr>
              <a:t>Contacts – Non-Care Team Individuals</a:t>
            </a:r>
          </a:p>
        </p:txBody>
      </p:sp>
      <p:pic>
        <p:nvPicPr>
          <p:cNvPr id="3" name="04">
            <a:extLst>
              <a:ext uri="{FF2B5EF4-FFF2-40B4-BE49-F238E27FC236}">
                <a16:creationId xmlns:a16="http://schemas.microsoft.com/office/drawing/2014/main" id="{DFFF705E-66D4-46BF-31F5-0A73BCA152F6}"/>
              </a:ext>
            </a:extLst>
          </p:cNvPr>
          <p:cNvPicPr preferRelativeResize="0">
            <a:picLocks noChangeAspect="1"/>
          </p:cNvPicPr>
          <p:nvPr userDrawn="1"/>
        </p:nvPicPr>
        <p:blipFill rotWithShape="1">
          <a:blip r:embed="rId2">
            <a:alphaModFix/>
          </a:blip>
          <a:srcRect/>
          <a:stretch/>
        </p:blipFill>
        <p:spPr>
          <a:xfrm>
            <a:off x="1399441" y="11262616"/>
            <a:ext cx="548640" cy="548640"/>
          </a:xfrm>
          <a:prstGeom prst="rect">
            <a:avLst/>
          </a:prstGeom>
          <a:noFill/>
          <a:ln>
            <a:noFill/>
          </a:ln>
          <a:effectLst>
            <a:outerShdw blurRad="50800" dist="38100" dir="2700000" algn="tl" rotWithShape="0">
              <a:srgbClr val="000000">
                <a:alpha val="40000"/>
              </a:srgbClr>
            </a:outerShdw>
          </a:effectLst>
        </p:spPr>
      </p:pic>
      <p:pic>
        <p:nvPicPr>
          <p:cNvPr id="4" name="03">
            <a:extLst>
              <a:ext uri="{FF2B5EF4-FFF2-40B4-BE49-F238E27FC236}">
                <a16:creationId xmlns:a16="http://schemas.microsoft.com/office/drawing/2014/main" id="{08D70E70-CC46-A0DC-9F08-B4B88952CF75}"/>
              </a:ext>
            </a:extLst>
          </p:cNvPr>
          <p:cNvPicPr preferRelativeResize="0">
            <a:picLocks noChangeAspect="1"/>
          </p:cNvPicPr>
          <p:nvPr userDrawn="1"/>
        </p:nvPicPr>
        <p:blipFill rotWithShape="1">
          <a:blip r:embed="rId3">
            <a:alphaModFix/>
          </a:blip>
          <a:srcRect/>
          <a:stretch/>
        </p:blipFill>
        <p:spPr>
          <a:xfrm>
            <a:off x="1399441" y="10570432"/>
            <a:ext cx="548640" cy="548640"/>
          </a:xfrm>
          <a:prstGeom prst="rect">
            <a:avLst/>
          </a:prstGeom>
          <a:noFill/>
          <a:ln>
            <a:noFill/>
          </a:ln>
          <a:effectLst>
            <a:outerShdw blurRad="50800" dist="38100" dir="2700000" algn="tl" rotWithShape="0">
              <a:srgbClr val="000000">
                <a:alpha val="40000"/>
              </a:srgbClr>
            </a:outerShdw>
          </a:effectLst>
        </p:spPr>
      </p:pic>
      <p:pic>
        <p:nvPicPr>
          <p:cNvPr id="5" name="02">
            <a:extLst>
              <a:ext uri="{FF2B5EF4-FFF2-40B4-BE49-F238E27FC236}">
                <a16:creationId xmlns:a16="http://schemas.microsoft.com/office/drawing/2014/main" id="{88796CA5-4F8E-9F43-EDFD-DA651BA1C879}"/>
              </a:ext>
            </a:extLst>
          </p:cNvPr>
          <p:cNvPicPr preferRelativeResize="0">
            <a:picLocks noChangeAspect="1"/>
          </p:cNvPicPr>
          <p:nvPr userDrawn="1"/>
        </p:nvPicPr>
        <p:blipFill rotWithShape="1">
          <a:blip r:embed="rId4">
            <a:alphaModFix/>
          </a:blip>
          <a:srcRect/>
          <a:stretch/>
        </p:blipFill>
        <p:spPr>
          <a:xfrm>
            <a:off x="1399441" y="9878247"/>
            <a:ext cx="548640" cy="548640"/>
          </a:xfrm>
          <a:prstGeom prst="rect">
            <a:avLst/>
          </a:prstGeom>
          <a:noFill/>
          <a:ln>
            <a:noFill/>
          </a:ln>
          <a:effectLst>
            <a:outerShdw blurRad="50800" dist="38100" dir="2700000" algn="tl" rotWithShape="0">
              <a:srgbClr val="000000">
                <a:alpha val="40000"/>
              </a:srgbClr>
            </a:outerShdw>
          </a:effectLst>
        </p:spPr>
      </p:pic>
      <p:pic>
        <p:nvPicPr>
          <p:cNvPr id="6" name="01">
            <a:extLst>
              <a:ext uri="{FF2B5EF4-FFF2-40B4-BE49-F238E27FC236}">
                <a16:creationId xmlns:a16="http://schemas.microsoft.com/office/drawing/2014/main" id="{419A5897-5B8D-016C-1C64-F0195EE0BAFA}"/>
              </a:ext>
            </a:extLst>
          </p:cNvPr>
          <p:cNvPicPr preferRelativeResize="0">
            <a:picLocks noChangeAspect="1"/>
          </p:cNvPicPr>
          <p:nvPr userDrawn="1"/>
        </p:nvPicPr>
        <p:blipFill rotWithShape="1">
          <a:blip r:embed="rId5">
            <a:alphaModFix/>
          </a:blip>
          <a:srcRect/>
          <a:stretch/>
        </p:blipFill>
        <p:spPr>
          <a:xfrm>
            <a:off x="1399441" y="9186062"/>
            <a:ext cx="548640" cy="548640"/>
          </a:xfrm>
          <a:prstGeom prst="rect">
            <a:avLst/>
          </a:prstGeom>
          <a:noFill/>
          <a:ln>
            <a:noFill/>
          </a:ln>
          <a:effectLst>
            <a:outerShdw blurRad="50800" dist="38100" dir="2700000" algn="tl" rotWithShape="0">
              <a:srgbClr val="000000">
                <a:alpha val="40000"/>
              </a:srgbClr>
            </a:outerShdw>
          </a:effectLst>
        </p:spPr>
      </p:pic>
      <p:sp>
        <p:nvSpPr>
          <p:cNvPr id="7" name="TITLE">
            <a:extLst>
              <a:ext uri="{FF2B5EF4-FFF2-40B4-BE49-F238E27FC236}">
                <a16:creationId xmlns:a16="http://schemas.microsoft.com/office/drawing/2014/main" id="{F2FE1AAE-3328-6A08-7C00-163D6D96DCE8}"/>
              </a:ext>
            </a:extLst>
          </p:cNvPr>
          <p:cNvSpPr txBox="1"/>
          <p:nvPr userDrawn="1"/>
        </p:nvSpPr>
        <p:spPr>
          <a:xfrm>
            <a:off x="694100" y="869236"/>
            <a:ext cx="19087420" cy="984757"/>
          </a:xfrm>
          <a:prstGeom prst="rect">
            <a:avLst/>
          </a:prstGeom>
          <a:noFill/>
          <a:ln>
            <a:noFill/>
          </a:ln>
        </p:spPr>
        <p:txBody>
          <a:bodyPr spcFirstLastPara="1" wrap="square" lIns="0" tIns="0" rIns="0" bIns="0" anchor="t" anchorCtr="0">
            <a:spAutoFit/>
          </a:bodyPr>
          <a:lstStyle/>
          <a:p>
            <a:pPr>
              <a:buSzPts val="3200"/>
            </a:pPr>
            <a:r>
              <a:rPr lang="en-ID" sz="6399" b="1" dirty="0">
                <a:solidFill>
                  <a:schemeClr val="accent1"/>
                </a:solidFill>
                <a:latin typeface="Roboto"/>
                <a:ea typeface="Roboto"/>
                <a:cs typeface="Roboto"/>
                <a:sym typeface="Roboto"/>
              </a:rPr>
              <a:t>BASICS | </a:t>
            </a:r>
            <a:r>
              <a:rPr lang="en-ID" sz="6399" b="1" dirty="0">
                <a:solidFill>
                  <a:srgbClr val="0E0E0E"/>
                </a:solidFill>
                <a:latin typeface="Roboto"/>
                <a:ea typeface="Roboto"/>
                <a:cs typeface="Roboto"/>
                <a:sym typeface="Roboto"/>
              </a:rPr>
              <a:t>Bidirectional Communication - Calls</a:t>
            </a:r>
            <a:endParaRPr sz="6399" b="1" dirty="0">
              <a:solidFill>
                <a:srgbClr val="0E0E0E"/>
              </a:solidFill>
              <a:latin typeface="Roboto"/>
              <a:ea typeface="Roboto"/>
              <a:cs typeface="Roboto"/>
              <a:sym typeface="Roboto"/>
            </a:endParaRPr>
          </a:p>
        </p:txBody>
      </p:sp>
      <p:pic>
        <p:nvPicPr>
          <p:cNvPr id="8" name="Picture 7">
            <a:extLst>
              <a:ext uri="{FF2B5EF4-FFF2-40B4-BE49-F238E27FC236}">
                <a16:creationId xmlns:a16="http://schemas.microsoft.com/office/drawing/2014/main" id="{CD2C276D-785A-C714-BF6F-4B47001E898A}"/>
              </a:ext>
            </a:extLst>
          </p:cNvPr>
          <p:cNvPicPr>
            <a:picLocks noChangeAspect="1"/>
          </p:cNvPicPr>
          <p:nvPr userDrawn="1"/>
        </p:nvPicPr>
        <p:blipFill>
          <a:blip r:embed="rId6">
            <a:duotone>
              <a:schemeClr val="accent3">
                <a:shade val="45000"/>
                <a:satMod val="135000"/>
              </a:schemeClr>
              <a:prstClr val="white"/>
            </a:duotone>
          </a:blip>
          <a:stretch>
            <a:fillRect/>
          </a:stretch>
        </p:blipFill>
        <p:spPr>
          <a:xfrm>
            <a:off x="7253236" y="2838916"/>
            <a:ext cx="490762" cy="505091"/>
          </a:xfrm>
          <a:prstGeom prst="rect">
            <a:avLst/>
          </a:prstGeom>
        </p:spPr>
      </p:pic>
      <p:pic>
        <p:nvPicPr>
          <p:cNvPr id="9" name="Picture 8">
            <a:extLst>
              <a:ext uri="{FF2B5EF4-FFF2-40B4-BE49-F238E27FC236}">
                <a16:creationId xmlns:a16="http://schemas.microsoft.com/office/drawing/2014/main" id="{C756AD63-7A8B-4B1F-4616-B13CA5820697}"/>
              </a:ext>
            </a:extLst>
          </p:cNvPr>
          <p:cNvPicPr>
            <a:picLocks noChangeAspect="1"/>
          </p:cNvPicPr>
          <p:nvPr userDrawn="1"/>
        </p:nvPicPr>
        <p:blipFill>
          <a:blip r:embed="rId7">
            <a:duotone>
              <a:schemeClr val="accent3">
                <a:shade val="45000"/>
                <a:satMod val="135000"/>
              </a:schemeClr>
              <a:prstClr val="white"/>
            </a:duotone>
          </a:blip>
          <a:stretch>
            <a:fillRect/>
          </a:stretch>
        </p:blipFill>
        <p:spPr>
          <a:xfrm>
            <a:off x="8683579" y="5732806"/>
            <a:ext cx="748263" cy="49385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7" name="Google Shape;7;p1"/>
          <p:cNvPicPr preferRelativeResize="0"/>
          <p:nvPr/>
        </p:nvPicPr>
        <p:blipFill rotWithShape="1">
          <a:blip r:embed="rId3">
            <a:alphaModFix/>
          </a:blip>
          <a:srcRect/>
          <a:stretch/>
        </p:blipFill>
        <p:spPr>
          <a:xfrm>
            <a:off x="21018162" y="916013"/>
            <a:ext cx="2554745" cy="674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jpeg"/><Relationship Id="rId10" Type="http://schemas.openxmlformats.org/officeDocument/2006/relationships/image" Target="../media/image4.png"/><Relationship Id="rId4" Type="http://schemas.openxmlformats.org/officeDocument/2006/relationships/image" Target="../media/image9.jpe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
        <p:cNvGrpSpPr/>
        <p:nvPr/>
      </p:nvGrpSpPr>
      <p:grpSpPr>
        <a:xfrm>
          <a:off x="0" y="0"/>
          <a:ext cx="0" cy="0"/>
          <a:chOff x="0" y="0"/>
          <a:chExt cx="0" cy="0"/>
        </a:xfrm>
      </p:grpSpPr>
      <p:pic>
        <p:nvPicPr>
          <p:cNvPr id="3" name="Picture 2" descr="A screenshot of a medical application&#10;&#10;AI-generated content may be incorrect.">
            <a:extLst>
              <a:ext uri="{FF2B5EF4-FFF2-40B4-BE49-F238E27FC236}">
                <a16:creationId xmlns:a16="http://schemas.microsoft.com/office/drawing/2014/main" id="{DE71D8F7-6F70-C11F-619B-C6252BB11135}"/>
              </a:ext>
            </a:extLst>
          </p:cNvPr>
          <p:cNvPicPr>
            <a:picLocks noChangeAspect="1"/>
          </p:cNvPicPr>
          <p:nvPr/>
        </p:nvPicPr>
        <p:blipFill>
          <a:blip r:embed="rId3"/>
          <a:srcRect t="4097" b="4187"/>
          <a:stretch/>
        </p:blipFill>
        <p:spPr>
          <a:xfrm>
            <a:off x="12639185" y="2400568"/>
            <a:ext cx="4984800" cy="9894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 name="Picture 3">
            <a:extLst>
              <a:ext uri="{FF2B5EF4-FFF2-40B4-BE49-F238E27FC236}">
                <a16:creationId xmlns:a16="http://schemas.microsoft.com/office/drawing/2014/main" id="{2B3CC133-FDE7-8053-9A4A-035175801C0B}"/>
              </a:ext>
            </a:extLst>
          </p:cNvPr>
          <p:cNvPicPr>
            <a:picLocks noChangeAspect="1"/>
          </p:cNvPicPr>
          <p:nvPr/>
        </p:nvPicPr>
        <p:blipFill>
          <a:blip r:embed="rId4"/>
          <a:srcRect l="-757" t="16361" r="757" b="3404"/>
          <a:stretch/>
        </p:blipFill>
        <p:spPr>
          <a:xfrm>
            <a:off x="18466095" y="3654246"/>
            <a:ext cx="4984800" cy="8655464"/>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 name="Picture 2">
            <a:extLst>
              <a:ext uri="{FF2B5EF4-FFF2-40B4-BE49-F238E27FC236}">
                <a16:creationId xmlns:a16="http://schemas.microsoft.com/office/drawing/2014/main" id="{5FB4E1D4-B869-ECDF-0A00-C16AB921EF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61292" y="3830247"/>
            <a:ext cx="689722" cy="548642"/>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36;p3">
            <a:extLst>
              <a:ext uri="{FF2B5EF4-FFF2-40B4-BE49-F238E27FC236}">
                <a16:creationId xmlns:a16="http://schemas.microsoft.com/office/drawing/2014/main" id="{0BE9E3C8-7C79-DEB3-A28D-FA393A9538C2}"/>
              </a:ext>
            </a:extLst>
          </p:cNvPr>
          <p:cNvPicPr preferRelativeResize="0"/>
          <p:nvPr/>
        </p:nvPicPr>
        <p:blipFill rotWithShape="1">
          <a:blip r:embed="rId6">
            <a:alphaModFix/>
          </a:blip>
          <a:srcRect/>
          <a:stretch/>
        </p:blipFill>
        <p:spPr>
          <a:xfrm>
            <a:off x="16006547" y="12222164"/>
            <a:ext cx="548640" cy="548640"/>
          </a:xfrm>
          <a:prstGeom prst="rect">
            <a:avLst/>
          </a:prstGeom>
          <a:noFill/>
          <a:ln>
            <a:noFill/>
          </a:ln>
          <a:effectLst>
            <a:outerShdw blurRad="50800" dist="38100" dir="2700000" algn="tl" rotWithShape="0">
              <a:srgbClr val="000000">
                <a:alpha val="40000"/>
              </a:srgbClr>
            </a:outerShdw>
          </a:effectLst>
        </p:spPr>
      </p:pic>
      <p:pic>
        <p:nvPicPr>
          <p:cNvPr id="10" name="Google Shape;37;p3">
            <a:extLst>
              <a:ext uri="{FF2B5EF4-FFF2-40B4-BE49-F238E27FC236}">
                <a16:creationId xmlns:a16="http://schemas.microsoft.com/office/drawing/2014/main" id="{8F344E0A-D938-AD8A-1533-2FBC3A2943D6}"/>
              </a:ext>
            </a:extLst>
          </p:cNvPr>
          <p:cNvPicPr preferRelativeResize="0"/>
          <p:nvPr/>
        </p:nvPicPr>
        <p:blipFill rotWithShape="1">
          <a:blip r:embed="rId7">
            <a:alphaModFix/>
          </a:blip>
          <a:srcRect/>
          <a:stretch/>
        </p:blipFill>
        <p:spPr>
          <a:xfrm>
            <a:off x="17576845" y="3837222"/>
            <a:ext cx="548640" cy="548640"/>
          </a:xfrm>
          <a:prstGeom prst="rect">
            <a:avLst/>
          </a:prstGeom>
          <a:noFill/>
          <a:ln>
            <a:noFill/>
          </a:ln>
          <a:effectLst>
            <a:outerShdw blurRad="50800" dist="38100" dir="2700000" algn="tl" rotWithShape="0">
              <a:srgbClr val="000000">
                <a:alpha val="40000"/>
              </a:srgbClr>
            </a:outerShdw>
          </a:effectLst>
        </p:spPr>
      </p:pic>
      <p:pic>
        <p:nvPicPr>
          <p:cNvPr id="11" name="Picture 10">
            <a:extLst>
              <a:ext uri="{FF2B5EF4-FFF2-40B4-BE49-F238E27FC236}">
                <a16:creationId xmlns:a16="http://schemas.microsoft.com/office/drawing/2014/main" id="{451CC66D-05F6-A94A-C050-D219DB514C34}"/>
              </a:ext>
            </a:extLst>
          </p:cNvPr>
          <p:cNvPicPr>
            <a:picLocks noChangeAspect="1"/>
          </p:cNvPicPr>
          <p:nvPr/>
        </p:nvPicPr>
        <p:blipFill>
          <a:blip r:embed="rId8"/>
          <a:srcRect t="44402" b="43925"/>
          <a:stretch/>
        </p:blipFill>
        <p:spPr>
          <a:xfrm>
            <a:off x="18466095" y="2041331"/>
            <a:ext cx="4984800" cy="1259254"/>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 name="Google Shape;34;p3">
            <a:extLst>
              <a:ext uri="{FF2B5EF4-FFF2-40B4-BE49-F238E27FC236}">
                <a16:creationId xmlns:a16="http://schemas.microsoft.com/office/drawing/2014/main" id="{8E35ADCF-4A82-DD75-BEC7-3B45739AAF73}"/>
              </a:ext>
            </a:extLst>
          </p:cNvPr>
          <p:cNvPicPr preferRelativeResize="0"/>
          <p:nvPr/>
        </p:nvPicPr>
        <p:blipFill rotWithShape="1">
          <a:blip r:embed="rId9">
            <a:alphaModFix/>
          </a:blip>
          <a:srcRect/>
          <a:stretch/>
        </p:blipFill>
        <p:spPr>
          <a:xfrm>
            <a:off x="17542691" y="8341020"/>
            <a:ext cx="548640" cy="548640"/>
          </a:xfrm>
          <a:prstGeom prst="rect">
            <a:avLst/>
          </a:prstGeom>
          <a:noFill/>
          <a:ln>
            <a:noFill/>
          </a:ln>
          <a:effectLst>
            <a:outerShdw blurRad="50800" dist="38100" dir="2700000" algn="tl" rotWithShape="0">
              <a:srgbClr val="000000">
                <a:alpha val="40000"/>
              </a:srgbClr>
            </a:outerShdw>
          </a:effectLst>
        </p:spPr>
      </p:pic>
      <p:pic>
        <p:nvPicPr>
          <p:cNvPr id="15" name="Google Shape;35;p3">
            <a:extLst>
              <a:ext uri="{FF2B5EF4-FFF2-40B4-BE49-F238E27FC236}">
                <a16:creationId xmlns:a16="http://schemas.microsoft.com/office/drawing/2014/main" id="{543588EE-D2A2-E5EF-FAB0-6BE6C9071CAA}"/>
              </a:ext>
            </a:extLst>
          </p:cNvPr>
          <p:cNvPicPr preferRelativeResize="0"/>
          <p:nvPr/>
        </p:nvPicPr>
        <p:blipFill rotWithShape="1">
          <a:blip r:embed="rId10">
            <a:alphaModFix/>
          </a:blip>
          <a:srcRect/>
          <a:stretch/>
        </p:blipFill>
        <p:spPr>
          <a:xfrm>
            <a:off x="23437017" y="1975594"/>
            <a:ext cx="548640" cy="548640"/>
          </a:xfrm>
          <a:prstGeom prst="rect">
            <a:avLst/>
          </a:prstGeom>
          <a:noFill/>
          <a:ln>
            <a:noFill/>
          </a:ln>
          <a:effectLst>
            <a:outerShdw blurRad="50800" dist="38100" dir="2700000" algn="tl" rotWithShape="0">
              <a:srgbClr val="000000">
                <a:alpha val="40000"/>
              </a:srgbClr>
            </a:outerShdw>
          </a:effectLst>
        </p:spPr>
      </p:pic>
      <p:pic>
        <p:nvPicPr>
          <p:cNvPr id="16" name="Google Shape;36;p3">
            <a:extLst>
              <a:ext uri="{FF2B5EF4-FFF2-40B4-BE49-F238E27FC236}">
                <a16:creationId xmlns:a16="http://schemas.microsoft.com/office/drawing/2014/main" id="{CE4BC222-31DA-A0A6-5E87-069DDDDFEC77}"/>
              </a:ext>
            </a:extLst>
          </p:cNvPr>
          <p:cNvPicPr preferRelativeResize="0"/>
          <p:nvPr/>
        </p:nvPicPr>
        <p:blipFill rotWithShape="1">
          <a:blip r:embed="rId6">
            <a:alphaModFix/>
          </a:blip>
          <a:srcRect/>
          <a:stretch/>
        </p:blipFill>
        <p:spPr>
          <a:xfrm>
            <a:off x="23387061" y="4645708"/>
            <a:ext cx="548640" cy="54864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
          <a:extLst>
            <a:ext uri="{FF2B5EF4-FFF2-40B4-BE49-F238E27FC236}">
              <a16:creationId xmlns:a16="http://schemas.microsoft.com/office/drawing/2014/main" id="{0ED25288-F3F9-EFEB-D28C-59E8FEFF28BE}"/>
            </a:ext>
          </a:extLst>
        </p:cNvPr>
        <p:cNvGrpSpPr/>
        <p:nvPr/>
      </p:nvGrpSpPr>
      <p:grpSpPr>
        <a:xfrm>
          <a:off x="0" y="0"/>
          <a:ext cx="0" cy="0"/>
          <a:chOff x="0" y="0"/>
          <a:chExt cx="0" cy="0"/>
        </a:xfrm>
      </p:grpSpPr>
      <p:pic>
        <p:nvPicPr>
          <p:cNvPr id="3" name="Picture 2" descr="A screenshot of a medical application&#10;&#10;AI-generated content may be incorrect.">
            <a:extLst>
              <a:ext uri="{FF2B5EF4-FFF2-40B4-BE49-F238E27FC236}">
                <a16:creationId xmlns:a16="http://schemas.microsoft.com/office/drawing/2014/main" id="{A4EB53AD-3342-A870-6032-BE650F40A09D}"/>
              </a:ext>
            </a:extLst>
          </p:cNvPr>
          <p:cNvPicPr>
            <a:picLocks noChangeAspect="1"/>
          </p:cNvPicPr>
          <p:nvPr/>
        </p:nvPicPr>
        <p:blipFill>
          <a:blip r:embed="rId3"/>
          <a:srcRect t="4097" b="4187"/>
          <a:stretch/>
        </p:blipFill>
        <p:spPr>
          <a:xfrm>
            <a:off x="12639185" y="2400568"/>
            <a:ext cx="4984800" cy="9894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 name="Picture 2">
            <a:extLst>
              <a:ext uri="{FF2B5EF4-FFF2-40B4-BE49-F238E27FC236}">
                <a16:creationId xmlns:a16="http://schemas.microsoft.com/office/drawing/2014/main" id="{80DD18CC-E778-5CA1-9BEE-FBDDC1B67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1292" y="3830247"/>
            <a:ext cx="689722" cy="548642"/>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a:extLst>
              <a:ext uri="{FF2B5EF4-FFF2-40B4-BE49-F238E27FC236}">
                <a16:creationId xmlns:a16="http://schemas.microsoft.com/office/drawing/2014/main" id="{95723060-A6BA-6CAF-56F2-67FF8BE8E780}"/>
              </a:ext>
            </a:extLst>
          </p:cNvPr>
          <p:cNvSpPr/>
          <p:nvPr/>
        </p:nvSpPr>
        <p:spPr>
          <a:xfrm>
            <a:off x="16651013" y="3866695"/>
            <a:ext cx="430260" cy="512194"/>
          </a:xfrm>
          <a:prstGeom prst="roundRect">
            <a:avLst/>
          </a:prstGeom>
          <a:noFill/>
          <a:ln w="38100">
            <a:solidFill>
              <a:srgbClr val="FFE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600"/>
          </a:p>
        </p:txBody>
      </p:sp>
      <p:sp>
        <p:nvSpPr>
          <p:cNvPr id="2" name="Rectangle 1">
            <a:extLst>
              <a:ext uri="{FF2B5EF4-FFF2-40B4-BE49-F238E27FC236}">
                <a16:creationId xmlns:a16="http://schemas.microsoft.com/office/drawing/2014/main" id="{B86A2CF9-FA0D-AF9F-260B-CC2CBC83C0B1}"/>
              </a:ext>
            </a:extLst>
          </p:cNvPr>
          <p:cNvSpPr/>
          <p:nvPr/>
        </p:nvSpPr>
        <p:spPr>
          <a:xfrm>
            <a:off x="583263" y="4772418"/>
            <a:ext cx="11164727" cy="78368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42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
          <a:extLst>
            <a:ext uri="{FF2B5EF4-FFF2-40B4-BE49-F238E27FC236}">
              <a16:creationId xmlns:a16="http://schemas.microsoft.com/office/drawing/2014/main" id="{95F4392C-F849-EC2C-627F-89C261A517D7}"/>
            </a:ext>
          </a:extLst>
        </p:cNvPr>
        <p:cNvGrpSpPr/>
        <p:nvPr/>
      </p:nvGrpSpPr>
      <p:grpSpPr>
        <a:xfrm>
          <a:off x="0" y="0"/>
          <a:ext cx="0" cy="0"/>
          <a:chOff x="0" y="0"/>
          <a:chExt cx="0" cy="0"/>
        </a:xfrm>
      </p:grpSpPr>
      <p:pic>
        <p:nvPicPr>
          <p:cNvPr id="3" name="Picture 2" descr="A screenshot of a medical application&#10;&#10;AI-generated content may be incorrect.">
            <a:extLst>
              <a:ext uri="{FF2B5EF4-FFF2-40B4-BE49-F238E27FC236}">
                <a16:creationId xmlns:a16="http://schemas.microsoft.com/office/drawing/2014/main" id="{08C7C77D-0429-4EC8-77B0-D054CC7A4457}"/>
              </a:ext>
            </a:extLst>
          </p:cNvPr>
          <p:cNvPicPr>
            <a:picLocks noChangeAspect="1"/>
          </p:cNvPicPr>
          <p:nvPr/>
        </p:nvPicPr>
        <p:blipFill>
          <a:blip r:embed="rId3"/>
          <a:srcRect t="4097" b="4187"/>
          <a:stretch/>
        </p:blipFill>
        <p:spPr>
          <a:xfrm>
            <a:off x="12639185" y="2400568"/>
            <a:ext cx="4984800" cy="9894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 name="Picture 2">
            <a:extLst>
              <a:ext uri="{FF2B5EF4-FFF2-40B4-BE49-F238E27FC236}">
                <a16:creationId xmlns:a16="http://schemas.microsoft.com/office/drawing/2014/main" id="{FBC34525-FAB4-63F0-EB58-8B293394A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1292" y="3830247"/>
            <a:ext cx="689722" cy="548642"/>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a:extLst>
              <a:ext uri="{FF2B5EF4-FFF2-40B4-BE49-F238E27FC236}">
                <a16:creationId xmlns:a16="http://schemas.microsoft.com/office/drawing/2014/main" id="{0042935B-369C-57C3-0366-EB74F143BF0F}"/>
              </a:ext>
            </a:extLst>
          </p:cNvPr>
          <p:cNvSpPr/>
          <p:nvPr/>
        </p:nvSpPr>
        <p:spPr>
          <a:xfrm>
            <a:off x="15961292" y="3807958"/>
            <a:ext cx="689722" cy="570932"/>
          </a:xfrm>
          <a:prstGeom prst="roundRect">
            <a:avLst/>
          </a:prstGeom>
          <a:noFill/>
          <a:ln w="38100">
            <a:solidFill>
              <a:srgbClr val="FFE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600"/>
          </a:p>
        </p:txBody>
      </p:sp>
      <p:sp>
        <p:nvSpPr>
          <p:cNvPr id="2" name="Rectangle 1">
            <a:extLst>
              <a:ext uri="{FF2B5EF4-FFF2-40B4-BE49-F238E27FC236}">
                <a16:creationId xmlns:a16="http://schemas.microsoft.com/office/drawing/2014/main" id="{957D088B-364B-EB6F-42B0-7C5FC226EE18}"/>
              </a:ext>
            </a:extLst>
          </p:cNvPr>
          <p:cNvSpPr/>
          <p:nvPr/>
        </p:nvSpPr>
        <p:spPr>
          <a:xfrm>
            <a:off x="583263" y="8171189"/>
            <a:ext cx="11164727" cy="55448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27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
          <a:extLst>
            <a:ext uri="{FF2B5EF4-FFF2-40B4-BE49-F238E27FC236}">
              <a16:creationId xmlns:a16="http://schemas.microsoft.com/office/drawing/2014/main" id="{6264B5FC-A946-FBC3-6E55-B2138336EFA0}"/>
            </a:ext>
          </a:extLst>
        </p:cNvPr>
        <p:cNvGrpSpPr/>
        <p:nvPr/>
      </p:nvGrpSpPr>
      <p:grpSpPr>
        <a:xfrm>
          <a:off x="0" y="0"/>
          <a:ext cx="0" cy="0"/>
          <a:chOff x="0" y="0"/>
          <a:chExt cx="0" cy="0"/>
        </a:xfrm>
      </p:grpSpPr>
      <p:pic>
        <p:nvPicPr>
          <p:cNvPr id="3" name="Picture 2" descr="A screenshot of a medical application&#10;&#10;AI-generated content may be incorrect.">
            <a:extLst>
              <a:ext uri="{FF2B5EF4-FFF2-40B4-BE49-F238E27FC236}">
                <a16:creationId xmlns:a16="http://schemas.microsoft.com/office/drawing/2014/main" id="{D22AFDBB-E6DF-7B9E-3DF5-8B4DDBA98D79}"/>
              </a:ext>
            </a:extLst>
          </p:cNvPr>
          <p:cNvPicPr>
            <a:picLocks noChangeAspect="1"/>
          </p:cNvPicPr>
          <p:nvPr/>
        </p:nvPicPr>
        <p:blipFill>
          <a:blip r:embed="rId3"/>
          <a:srcRect t="4097" b="4187"/>
          <a:stretch/>
        </p:blipFill>
        <p:spPr>
          <a:xfrm>
            <a:off x="12639185" y="2400568"/>
            <a:ext cx="4984800" cy="9894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 name="Picture 2">
            <a:extLst>
              <a:ext uri="{FF2B5EF4-FFF2-40B4-BE49-F238E27FC236}">
                <a16:creationId xmlns:a16="http://schemas.microsoft.com/office/drawing/2014/main" id="{CE43C1D2-0FDB-AFFF-7909-FF0FDDCB3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1292" y="3830247"/>
            <a:ext cx="689722" cy="548642"/>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34;p3">
            <a:extLst>
              <a:ext uri="{FF2B5EF4-FFF2-40B4-BE49-F238E27FC236}">
                <a16:creationId xmlns:a16="http://schemas.microsoft.com/office/drawing/2014/main" id="{6ABCF313-902B-0092-B4DA-4054CF44C336}"/>
              </a:ext>
            </a:extLst>
          </p:cNvPr>
          <p:cNvPicPr preferRelativeResize="0"/>
          <p:nvPr/>
        </p:nvPicPr>
        <p:blipFill rotWithShape="1">
          <a:blip r:embed="rId5">
            <a:alphaModFix/>
          </a:blip>
          <a:srcRect/>
          <a:stretch/>
        </p:blipFill>
        <p:spPr>
          <a:xfrm>
            <a:off x="17656642" y="8357349"/>
            <a:ext cx="548640" cy="548640"/>
          </a:xfrm>
          <a:prstGeom prst="rect">
            <a:avLst/>
          </a:prstGeom>
          <a:noFill/>
          <a:ln>
            <a:noFill/>
          </a:ln>
          <a:effectLst>
            <a:outerShdw blurRad="50800" dist="38100" dir="2700000" algn="tl" rotWithShape="0">
              <a:srgbClr val="000000">
                <a:alpha val="40000"/>
              </a:srgbClr>
            </a:outerShdw>
          </a:effectLst>
        </p:spPr>
      </p:pic>
      <p:sp>
        <p:nvSpPr>
          <p:cNvPr id="18" name="Rounded Rectangle 17">
            <a:extLst>
              <a:ext uri="{FF2B5EF4-FFF2-40B4-BE49-F238E27FC236}">
                <a16:creationId xmlns:a16="http://schemas.microsoft.com/office/drawing/2014/main" id="{52FEA9A0-30A8-70AD-6445-EF3C07E1C4EC}"/>
              </a:ext>
            </a:extLst>
          </p:cNvPr>
          <p:cNvSpPr/>
          <p:nvPr/>
        </p:nvSpPr>
        <p:spPr>
          <a:xfrm>
            <a:off x="12671842" y="7727201"/>
            <a:ext cx="4903506" cy="1502150"/>
          </a:xfrm>
          <a:prstGeom prst="roundRect">
            <a:avLst/>
          </a:prstGeom>
          <a:noFill/>
          <a:ln w="38100">
            <a:solidFill>
              <a:srgbClr val="FFE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600"/>
          </a:p>
        </p:txBody>
      </p:sp>
      <p:sp>
        <p:nvSpPr>
          <p:cNvPr id="2" name="Rectangle 1">
            <a:extLst>
              <a:ext uri="{FF2B5EF4-FFF2-40B4-BE49-F238E27FC236}">
                <a16:creationId xmlns:a16="http://schemas.microsoft.com/office/drawing/2014/main" id="{CF014E71-F6AD-444F-DBC8-25900A3A42CD}"/>
              </a:ext>
            </a:extLst>
          </p:cNvPr>
          <p:cNvSpPr/>
          <p:nvPr/>
        </p:nvSpPr>
        <p:spPr>
          <a:xfrm>
            <a:off x="583263" y="9829801"/>
            <a:ext cx="11164727" cy="2464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8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
          <a:extLst>
            <a:ext uri="{FF2B5EF4-FFF2-40B4-BE49-F238E27FC236}">
              <a16:creationId xmlns:a16="http://schemas.microsoft.com/office/drawing/2014/main" id="{CA9995BB-21F6-81B9-26C2-175330E117CA}"/>
            </a:ext>
          </a:extLst>
        </p:cNvPr>
        <p:cNvGrpSpPr/>
        <p:nvPr/>
      </p:nvGrpSpPr>
      <p:grpSpPr>
        <a:xfrm>
          <a:off x="0" y="0"/>
          <a:ext cx="0" cy="0"/>
          <a:chOff x="0" y="0"/>
          <a:chExt cx="0" cy="0"/>
        </a:xfrm>
      </p:grpSpPr>
      <p:pic>
        <p:nvPicPr>
          <p:cNvPr id="3" name="Picture 2" descr="A screenshot of a medical application&#10;&#10;AI-generated content may be incorrect.">
            <a:extLst>
              <a:ext uri="{FF2B5EF4-FFF2-40B4-BE49-F238E27FC236}">
                <a16:creationId xmlns:a16="http://schemas.microsoft.com/office/drawing/2014/main" id="{5E7C0520-954F-318D-975B-57F164EAFDF1}"/>
              </a:ext>
            </a:extLst>
          </p:cNvPr>
          <p:cNvPicPr>
            <a:picLocks noChangeAspect="1"/>
          </p:cNvPicPr>
          <p:nvPr/>
        </p:nvPicPr>
        <p:blipFill>
          <a:blip r:embed="rId3"/>
          <a:srcRect t="4097" b="4187"/>
          <a:stretch/>
        </p:blipFill>
        <p:spPr>
          <a:xfrm>
            <a:off x="12639185" y="2400568"/>
            <a:ext cx="4984800" cy="9894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 name="Picture 2">
            <a:extLst>
              <a:ext uri="{FF2B5EF4-FFF2-40B4-BE49-F238E27FC236}">
                <a16:creationId xmlns:a16="http://schemas.microsoft.com/office/drawing/2014/main" id="{EC030C2C-A1C7-8712-9146-78EFC1476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1292" y="3830247"/>
            <a:ext cx="689722" cy="5486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1984E15-65DB-EF0C-3DA5-E23181893D51}"/>
              </a:ext>
            </a:extLst>
          </p:cNvPr>
          <p:cNvPicPr>
            <a:picLocks noChangeAspect="1"/>
          </p:cNvPicPr>
          <p:nvPr/>
        </p:nvPicPr>
        <p:blipFill>
          <a:blip r:embed="rId5"/>
          <a:srcRect t="44402" b="43925"/>
          <a:stretch/>
        </p:blipFill>
        <p:spPr>
          <a:xfrm>
            <a:off x="18466095" y="2041331"/>
            <a:ext cx="4984800" cy="1259254"/>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5" name="Google Shape;35;p3">
            <a:extLst>
              <a:ext uri="{FF2B5EF4-FFF2-40B4-BE49-F238E27FC236}">
                <a16:creationId xmlns:a16="http://schemas.microsoft.com/office/drawing/2014/main" id="{44728349-DFC0-56DC-5B2B-41DC449BD62B}"/>
              </a:ext>
            </a:extLst>
          </p:cNvPr>
          <p:cNvPicPr preferRelativeResize="0"/>
          <p:nvPr/>
        </p:nvPicPr>
        <p:blipFill rotWithShape="1">
          <a:blip r:embed="rId6">
            <a:alphaModFix/>
          </a:blip>
          <a:srcRect/>
          <a:stretch/>
        </p:blipFill>
        <p:spPr>
          <a:xfrm>
            <a:off x="23437017" y="1975594"/>
            <a:ext cx="548640" cy="548640"/>
          </a:xfrm>
          <a:prstGeom prst="rect">
            <a:avLst/>
          </a:prstGeom>
          <a:noFill/>
          <a:ln>
            <a:noFill/>
          </a:ln>
          <a:effectLst>
            <a:outerShdw blurRad="50800" dist="38100" dir="2700000" algn="tl" rotWithShape="0">
              <a:srgbClr val="000000">
                <a:alpha val="40000"/>
              </a:srgbClr>
            </a:outerShdw>
          </a:effectLst>
        </p:spPr>
      </p:pic>
      <p:sp>
        <p:nvSpPr>
          <p:cNvPr id="18" name="Rounded Rectangle 17">
            <a:extLst>
              <a:ext uri="{FF2B5EF4-FFF2-40B4-BE49-F238E27FC236}">
                <a16:creationId xmlns:a16="http://schemas.microsoft.com/office/drawing/2014/main" id="{14ABC604-9476-4B26-28F3-327E06901612}"/>
              </a:ext>
            </a:extLst>
          </p:cNvPr>
          <p:cNvSpPr/>
          <p:nvPr/>
        </p:nvSpPr>
        <p:spPr>
          <a:xfrm>
            <a:off x="18466093" y="2025098"/>
            <a:ext cx="4970924" cy="548640"/>
          </a:xfrm>
          <a:prstGeom prst="roundRect">
            <a:avLst/>
          </a:prstGeom>
          <a:noFill/>
          <a:ln w="38100">
            <a:solidFill>
              <a:srgbClr val="FFE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600"/>
          </a:p>
        </p:txBody>
      </p:sp>
      <p:sp>
        <p:nvSpPr>
          <p:cNvPr id="2" name="Rectangle 1">
            <a:extLst>
              <a:ext uri="{FF2B5EF4-FFF2-40B4-BE49-F238E27FC236}">
                <a16:creationId xmlns:a16="http://schemas.microsoft.com/office/drawing/2014/main" id="{BB42B921-D668-C237-C8F3-821576B64AF4}"/>
              </a:ext>
            </a:extLst>
          </p:cNvPr>
          <p:cNvSpPr/>
          <p:nvPr/>
        </p:nvSpPr>
        <p:spPr>
          <a:xfrm>
            <a:off x="583263" y="10481481"/>
            <a:ext cx="11164727" cy="2368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61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
          <a:extLst>
            <a:ext uri="{FF2B5EF4-FFF2-40B4-BE49-F238E27FC236}">
              <a16:creationId xmlns:a16="http://schemas.microsoft.com/office/drawing/2014/main" id="{E42237E7-4C0B-61B1-ADB2-B9917977C03F}"/>
            </a:ext>
          </a:extLst>
        </p:cNvPr>
        <p:cNvGrpSpPr/>
        <p:nvPr/>
      </p:nvGrpSpPr>
      <p:grpSpPr>
        <a:xfrm>
          <a:off x="0" y="0"/>
          <a:ext cx="0" cy="0"/>
          <a:chOff x="0" y="0"/>
          <a:chExt cx="0" cy="0"/>
        </a:xfrm>
      </p:grpSpPr>
      <p:pic>
        <p:nvPicPr>
          <p:cNvPr id="3" name="Picture 2" descr="A screenshot of a medical application&#10;&#10;AI-generated content may be incorrect.">
            <a:extLst>
              <a:ext uri="{FF2B5EF4-FFF2-40B4-BE49-F238E27FC236}">
                <a16:creationId xmlns:a16="http://schemas.microsoft.com/office/drawing/2014/main" id="{E725E52E-0F36-B48B-A039-0C721A5B633B}"/>
              </a:ext>
            </a:extLst>
          </p:cNvPr>
          <p:cNvPicPr>
            <a:picLocks noChangeAspect="1"/>
          </p:cNvPicPr>
          <p:nvPr/>
        </p:nvPicPr>
        <p:blipFill>
          <a:blip r:embed="rId3"/>
          <a:srcRect t="4097" b="4187"/>
          <a:stretch/>
        </p:blipFill>
        <p:spPr>
          <a:xfrm>
            <a:off x="12639185" y="2400568"/>
            <a:ext cx="4984800" cy="9894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 name="Picture 2">
            <a:extLst>
              <a:ext uri="{FF2B5EF4-FFF2-40B4-BE49-F238E27FC236}">
                <a16:creationId xmlns:a16="http://schemas.microsoft.com/office/drawing/2014/main" id="{78CE0856-4319-3299-A493-3F0834C65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1292" y="3830247"/>
            <a:ext cx="689722" cy="548642"/>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36;p3">
            <a:extLst>
              <a:ext uri="{FF2B5EF4-FFF2-40B4-BE49-F238E27FC236}">
                <a16:creationId xmlns:a16="http://schemas.microsoft.com/office/drawing/2014/main" id="{EEB997FB-0E8B-6429-2F90-7C235F454942}"/>
              </a:ext>
            </a:extLst>
          </p:cNvPr>
          <p:cNvPicPr preferRelativeResize="0"/>
          <p:nvPr/>
        </p:nvPicPr>
        <p:blipFill rotWithShape="1">
          <a:blip r:embed="rId5">
            <a:alphaModFix/>
          </a:blip>
          <a:srcRect/>
          <a:stretch/>
        </p:blipFill>
        <p:spPr>
          <a:xfrm>
            <a:off x="16006547" y="12222164"/>
            <a:ext cx="548640" cy="548640"/>
          </a:xfrm>
          <a:prstGeom prst="rect">
            <a:avLst/>
          </a:prstGeom>
          <a:noFill/>
          <a:ln>
            <a:noFill/>
          </a:ln>
          <a:effectLst>
            <a:outerShdw blurRad="50800" dist="38100" dir="2700000" algn="tl" rotWithShape="0">
              <a:srgbClr val="000000">
                <a:alpha val="40000"/>
              </a:srgbClr>
            </a:outerShdw>
          </a:effectLst>
        </p:spPr>
      </p:pic>
      <p:sp>
        <p:nvSpPr>
          <p:cNvPr id="18" name="Rounded Rectangle 17">
            <a:extLst>
              <a:ext uri="{FF2B5EF4-FFF2-40B4-BE49-F238E27FC236}">
                <a16:creationId xmlns:a16="http://schemas.microsoft.com/office/drawing/2014/main" id="{01184A88-431B-3F29-748B-8D0DD7AA877E}"/>
              </a:ext>
            </a:extLst>
          </p:cNvPr>
          <p:cNvSpPr/>
          <p:nvPr/>
        </p:nvSpPr>
        <p:spPr>
          <a:xfrm>
            <a:off x="15928634" y="11384202"/>
            <a:ext cx="689722" cy="837964"/>
          </a:xfrm>
          <a:prstGeom prst="roundRect">
            <a:avLst/>
          </a:prstGeom>
          <a:noFill/>
          <a:ln w="38100">
            <a:solidFill>
              <a:srgbClr val="FFE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600"/>
          </a:p>
        </p:txBody>
      </p:sp>
      <p:sp>
        <p:nvSpPr>
          <p:cNvPr id="2" name="Rectangle 1">
            <a:extLst>
              <a:ext uri="{FF2B5EF4-FFF2-40B4-BE49-F238E27FC236}">
                <a16:creationId xmlns:a16="http://schemas.microsoft.com/office/drawing/2014/main" id="{C6489A81-A3E8-A77B-744E-99ADB08643DC}"/>
              </a:ext>
            </a:extLst>
          </p:cNvPr>
          <p:cNvSpPr/>
          <p:nvPr/>
        </p:nvSpPr>
        <p:spPr>
          <a:xfrm>
            <a:off x="583263" y="11260028"/>
            <a:ext cx="11164727" cy="23814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86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
          <a:extLst>
            <a:ext uri="{FF2B5EF4-FFF2-40B4-BE49-F238E27FC236}">
              <a16:creationId xmlns:a16="http://schemas.microsoft.com/office/drawing/2014/main" id="{983E64E7-9ADD-7841-C025-015C409F5EC8}"/>
            </a:ext>
          </a:extLst>
        </p:cNvPr>
        <p:cNvGrpSpPr/>
        <p:nvPr/>
      </p:nvGrpSpPr>
      <p:grpSpPr>
        <a:xfrm>
          <a:off x="0" y="0"/>
          <a:ext cx="0" cy="0"/>
          <a:chOff x="0" y="0"/>
          <a:chExt cx="0" cy="0"/>
        </a:xfrm>
      </p:grpSpPr>
      <p:pic>
        <p:nvPicPr>
          <p:cNvPr id="3" name="Picture 2" descr="A screenshot of a medical application&#10;&#10;AI-generated content may be incorrect.">
            <a:extLst>
              <a:ext uri="{FF2B5EF4-FFF2-40B4-BE49-F238E27FC236}">
                <a16:creationId xmlns:a16="http://schemas.microsoft.com/office/drawing/2014/main" id="{B09217F2-46AE-137F-C83D-79418AED5B4D}"/>
              </a:ext>
            </a:extLst>
          </p:cNvPr>
          <p:cNvPicPr>
            <a:picLocks noChangeAspect="1"/>
          </p:cNvPicPr>
          <p:nvPr/>
        </p:nvPicPr>
        <p:blipFill>
          <a:blip r:embed="rId3"/>
          <a:srcRect t="4097" b="4187"/>
          <a:stretch/>
        </p:blipFill>
        <p:spPr>
          <a:xfrm>
            <a:off x="12639185" y="2400568"/>
            <a:ext cx="4984800" cy="9894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 name="Picture 3">
            <a:extLst>
              <a:ext uri="{FF2B5EF4-FFF2-40B4-BE49-F238E27FC236}">
                <a16:creationId xmlns:a16="http://schemas.microsoft.com/office/drawing/2014/main" id="{1EA302F8-50E4-5EC7-AACF-5BB52F3CD190}"/>
              </a:ext>
            </a:extLst>
          </p:cNvPr>
          <p:cNvPicPr>
            <a:picLocks noChangeAspect="1"/>
          </p:cNvPicPr>
          <p:nvPr/>
        </p:nvPicPr>
        <p:blipFill>
          <a:blip r:embed="rId4"/>
          <a:srcRect l="-757" t="16361" r="757" b="3404"/>
          <a:stretch/>
        </p:blipFill>
        <p:spPr>
          <a:xfrm>
            <a:off x="18466095" y="3654246"/>
            <a:ext cx="4984800" cy="8655464"/>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 name="Picture 2">
            <a:extLst>
              <a:ext uri="{FF2B5EF4-FFF2-40B4-BE49-F238E27FC236}">
                <a16:creationId xmlns:a16="http://schemas.microsoft.com/office/drawing/2014/main" id="{E22F34ED-154D-FBB0-0EA9-9757A13E0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61292" y="3830247"/>
            <a:ext cx="689722" cy="548642"/>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36;p3">
            <a:extLst>
              <a:ext uri="{FF2B5EF4-FFF2-40B4-BE49-F238E27FC236}">
                <a16:creationId xmlns:a16="http://schemas.microsoft.com/office/drawing/2014/main" id="{717F76AE-2CB2-44CD-B001-BF45F960B25F}"/>
              </a:ext>
            </a:extLst>
          </p:cNvPr>
          <p:cNvPicPr preferRelativeResize="0"/>
          <p:nvPr/>
        </p:nvPicPr>
        <p:blipFill rotWithShape="1">
          <a:blip r:embed="rId6">
            <a:alphaModFix/>
          </a:blip>
          <a:srcRect/>
          <a:stretch/>
        </p:blipFill>
        <p:spPr>
          <a:xfrm>
            <a:off x="16006547" y="12222164"/>
            <a:ext cx="548640" cy="548640"/>
          </a:xfrm>
          <a:prstGeom prst="rect">
            <a:avLst/>
          </a:prstGeom>
          <a:noFill/>
          <a:ln>
            <a:noFill/>
          </a:ln>
          <a:effectLst>
            <a:outerShdw blurRad="50800" dist="38100" dir="2700000" algn="tl" rotWithShape="0">
              <a:srgbClr val="000000">
                <a:alpha val="40000"/>
              </a:srgbClr>
            </a:outerShdw>
          </a:effectLst>
        </p:spPr>
      </p:pic>
      <p:pic>
        <p:nvPicPr>
          <p:cNvPr id="16" name="Google Shape;36;p3">
            <a:extLst>
              <a:ext uri="{FF2B5EF4-FFF2-40B4-BE49-F238E27FC236}">
                <a16:creationId xmlns:a16="http://schemas.microsoft.com/office/drawing/2014/main" id="{C33E5B76-47C1-006C-7471-7F9CA54C7E85}"/>
              </a:ext>
            </a:extLst>
          </p:cNvPr>
          <p:cNvPicPr preferRelativeResize="0"/>
          <p:nvPr/>
        </p:nvPicPr>
        <p:blipFill rotWithShape="1">
          <a:blip r:embed="rId6">
            <a:alphaModFix/>
          </a:blip>
          <a:srcRect/>
          <a:stretch/>
        </p:blipFill>
        <p:spPr>
          <a:xfrm>
            <a:off x="23387061" y="4645708"/>
            <a:ext cx="548640" cy="548640"/>
          </a:xfrm>
          <a:prstGeom prst="rect">
            <a:avLst/>
          </a:prstGeom>
          <a:noFill/>
          <a:ln>
            <a:noFill/>
          </a:ln>
          <a:effectLst>
            <a:outerShdw blurRad="50800" dist="38100" dir="2700000" algn="tl" rotWithShape="0">
              <a:srgbClr val="000000">
                <a:alpha val="40000"/>
              </a:srgbClr>
            </a:outerShdw>
          </a:effectLst>
        </p:spPr>
      </p:pic>
      <p:sp>
        <p:nvSpPr>
          <p:cNvPr id="18" name="Rounded Rectangle 17">
            <a:extLst>
              <a:ext uri="{FF2B5EF4-FFF2-40B4-BE49-F238E27FC236}">
                <a16:creationId xmlns:a16="http://schemas.microsoft.com/office/drawing/2014/main" id="{CA9B7ADC-B83E-615A-16E7-CE4C99E46D07}"/>
              </a:ext>
            </a:extLst>
          </p:cNvPr>
          <p:cNvSpPr/>
          <p:nvPr/>
        </p:nvSpPr>
        <p:spPr>
          <a:xfrm>
            <a:off x="22173981" y="4760532"/>
            <a:ext cx="1213080" cy="4938640"/>
          </a:xfrm>
          <a:prstGeom prst="roundRect">
            <a:avLst/>
          </a:prstGeom>
          <a:noFill/>
          <a:ln w="38100">
            <a:solidFill>
              <a:srgbClr val="FFE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600"/>
          </a:p>
        </p:txBody>
      </p:sp>
    </p:spTree>
    <p:extLst>
      <p:ext uri="{BB962C8B-B14F-4D97-AF65-F5344CB8AC3E}">
        <p14:creationId xmlns:p14="http://schemas.microsoft.com/office/powerpoint/2010/main" val="253466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
          <a:extLst>
            <a:ext uri="{FF2B5EF4-FFF2-40B4-BE49-F238E27FC236}">
              <a16:creationId xmlns:a16="http://schemas.microsoft.com/office/drawing/2014/main" id="{D8B8B5A4-7C52-A90D-FF2A-06BB48FF2BDB}"/>
            </a:ext>
          </a:extLst>
        </p:cNvPr>
        <p:cNvGrpSpPr/>
        <p:nvPr/>
      </p:nvGrpSpPr>
      <p:grpSpPr>
        <a:xfrm>
          <a:off x="0" y="0"/>
          <a:ext cx="0" cy="0"/>
          <a:chOff x="0" y="0"/>
          <a:chExt cx="0" cy="0"/>
        </a:xfrm>
      </p:grpSpPr>
      <p:pic>
        <p:nvPicPr>
          <p:cNvPr id="3" name="Picture 2" descr="A screenshot of a medical application&#10;&#10;AI-generated content may be incorrect.">
            <a:extLst>
              <a:ext uri="{FF2B5EF4-FFF2-40B4-BE49-F238E27FC236}">
                <a16:creationId xmlns:a16="http://schemas.microsoft.com/office/drawing/2014/main" id="{B25778EE-FFB7-7255-193B-3FFF9FA2D8FE}"/>
              </a:ext>
            </a:extLst>
          </p:cNvPr>
          <p:cNvPicPr>
            <a:picLocks noChangeAspect="1"/>
          </p:cNvPicPr>
          <p:nvPr/>
        </p:nvPicPr>
        <p:blipFill>
          <a:blip r:embed="rId3"/>
          <a:srcRect t="4097" b="4187"/>
          <a:stretch/>
        </p:blipFill>
        <p:spPr>
          <a:xfrm>
            <a:off x="12639185" y="2400568"/>
            <a:ext cx="4984800" cy="9894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 name="Picture 2">
            <a:extLst>
              <a:ext uri="{FF2B5EF4-FFF2-40B4-BE49-F238E27FC236}">
                <a16:creationId xmlns:a16="http://schemas.microsoft.com/office/drawing/2014/main" id="{2C7A894D-1A0A-CEA3-426D-E1FC1FB33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1292" y="3830247"/>
            <a:ext cx="689722" cy="548642"/>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37;p3">
            <a:extLst>
              <a:ext uri="{FF2B5EF4-FFF2-40B4-BE49-F238E27FC236}">
                <a16:creationId xmlns:a16="http://schemas.microsoft.com/office/drawing/2014/main" id="{73207CFD-7AD2-331F-6EFB-B56C98A9D55A}"/>
              </a:ext>
            </a:extLst>
          </p:cNvPr>
          <p:cNvPicPr preferRelativeResize="0"/>
          <p:nvPr/>
        </p:nvPicPr>
        <p:blipFill rotWithShape="1">
          <a:blip r:embed="rId5">
            <a:alphaModFix/>
          </a:blip>
          <a:srcRect/>
          <a:stretch/>
        </p:blipFill>
        <p:spPr>
          <a:xfrm>
            <a:off x="17576845" y="3837222"/>
            <a:ext cx="548640" cy="548640"/>
          </a:xfrm>
          <a:prstGeom prst="rect">
            <a:avLst/>
          </a:prstGeom>
          <a:noFill/>
          <a:ln>
            <a:noFill/>
          </a:ln>
          <a:effectLst>
            <a:outerShdw blurRad="50800" dist="38100" dir="2700000" algn="tl" rotWithShape="0">
              <a:srgbClr val="000000">
                <a:alpha val="40000"/>
              </a:srgbClr>
            </a:outerShdw>
          </a:effectLst>
        </p:spPr>
      </p:pic>
      <p:sp>
        <p:nvSpPr>
          <p:cNvPr id="18" name="Rounded Rectangle 17">
            <a:extLst>
              <a:ext uri="{FF2B5EF4-FFF2-40B4-BE49-F238E27FC236}">
                <a16:creationId xmlns:a16="http://schemas.microsoft.com/office/drawing/2014/main" id="{24929B08-DC63-D005-202F-B9C6933402AA}"/>
              </a:ext>
            </a:extLst>
          </p:cNvPr>
          <p:cNvSpPr/>
          <p:nvPr/>
        </p:nvSpPr>
        <p:spPr>
          <a:xfrm>
            <a:off x="12660821" y="3300583"/>
            <a:ext cx="4916024" cy="1312538"/>
          </a:xfrm>
          <a:prstGeom prst="roundRect">
            <a:avLst/>
          </a:prstGeom>
          <a:noFill/>
          <a:ln w="38100">
            <a:solidFill>
              <a:srgbClr val="FFE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600"/>
          </a:p>
        </p:txBody>
      </p:sp>
    </p:spTree>
    <p:extLst>
      <p:ext uri="{BB962C8B-B14F-4D97-AF65-F5344CB8AC3E}">
        <p14:creationId xmlns:p14="http://schemas.microsoft.com/office/powerpoint/2010/main" val="2087937116"/>
      </p:ext>
    </p:extLst>
  </p:cSld>
  <p:clrMapOvr>
    <a:masterClrMapping/>
  </p:clrMapOvr>
</p:sld>
</file>

<file path=ppt/theme/theme1.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57bb6577-3d93-4f65-af43-1fd80da515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5E91215F151A438718CEAA30E4E1C9" ma:contentTypeVersion="6" ma:contentTypeDescription="Create a new document." ma:contentTypeScope="" ma:versionID="f5dbe69b33c14bb8dc5256ffcbefbeee">
  <xsd:schema xmlns:xsd="http://www.w3.org/2001/XMLSchema" xmlns:xs="http://www.w3.org/2001/XMLSchema" xmlns:p="http://schemas.microsoft.com/office/2006/metadata/properties" xmlns:ns2="57bb6577-3d93-4f65-af43-1fd80da515f8" targetNamespace="http://schemas.microsoft.com/office/2006/metadata/properties" ma:root="true" ma:fieldsID="82a1d711433f9e1b4b2ca2201bd9114d" ns2:_="">
    <xsd:import namespace="57bb6577-3d93-4f65-af43-1fd80da515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DateandTim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bb6577-3d93-4f65-af43-1fd80da515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DateandTime" ma:index="12" nillable="true" ma:displayName="Date and Time" ma:format="DateOnly" ma:internalName="DateandTime">
      <xsd:simpleType>
        <xsd:restriction base="dms:DateTime"/>
      </xsd:simpleType>
    </xsd:element>
    <xsd:element name="MediaServiceBillingMetadata" ma:index="1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DC177E-7E38-4D14-BFDD-2F0A1305F2F4}">
  <ds:schemaRefs>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www.w3.org/XML/1998/namespace"/>
    <ds:schemaRef ds:uri="http://purl.org/dc/dcmitype/"/>
    <ds:schemaRef ds:uri="57bb6577-3d93-4f65-af43-1fd80da515f8"/>
    <ds:schemaRef ds:uri="http://schemas.microsoft.com/office/2006/metadata/properties"/>
  </ds:schemaRefs>
</ds:datastoreItem>
</file>

<file path=customXml/itemProps2.xml><?xml version="1.0" encoding="utf-8"?>
<ds:datastoreItem xmlns:ds="http://schemas.openxmlformats.org/officeDocument/2006/customXml" ds:itemID="{AC9B5213-6233-469C-B68F-A2B9553A4BE8}">
  <ds:schemaRefs>
    <ds:schemaRef ds:uri="http://schemas.microsoft.com/sharepoint/v3/contenttype/forms"/>
  </ds:schemaRefs>
</ds:datastoreItem>
</file>

<file path=customXml/itemProps3.xml><?xml version="1.0" encoding="utf-8"?>
<ds:datastoreItem xmlns:ds="http://schemas.openxmlformats.org/officeDocument/2006/customXml" ds:itemID="{7DE12FAE-C409-467E-9FAE-1C5B6DC1A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bb6577-3d93-4f65-af43-1fd80da51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560</TotalTime>
  <Words>528</Words>
  <Application>Microsoft Macintosh PowerPoint</Application>
  <PresentationFormat>Custom</PresentationFormat>
  <Paragraphs>22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Roboto Light</vt:lpstr>
      <vt:lpstr>Roboto</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Michele M Miller</cp:lastModifiedBy>
  <cp:revision>6</cp:revision>
  <dcterms:modified xsi:type="dcterms:W3CDTF">2025-05-03T21:21:30Z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0x0101000B5E91215F151A438718CEAA30E4E1C9</vt:lpwstr>
  </property>
</Properties>
</file>