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18"/>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Lst>
  <p:sldSz cx="12192000" cy="6858000"/>
  <p:notesSz cx="6858000" cy="9144000"/>
  <p:embeddedFontLst>
    <p:embeddedFont>
      <p:font typeface="Roboto" panose="020000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52">
          <p15:clr>
            <a:srgbClr val="A4A3A4"/>
          </p15:clr>
        </p15:guide>
        <p15:guide id="2" orient="horz" pos="2255">
          <p15:clr>
            <a:srgbClr val="A4A3A4"/>
          </p15:clr>
        </p15:guide>
        <p15:guide id="3" orient="horz" pos="1819">
          <p15:clr>
            <a:srgbClr val="A4A3A4"/>
          </p15:clr>
        </p15:guide>
        <p15:guide id="4" orient="horz" pos="2850">
          <p15:clr>
            <a:srgbClr val="A4A3A4"/>
          </p15:clr>
        </p15:guide>
        <p15:guide id="5" pos="5946">
          <p15:clr>
            <a:srgbClr val="A4A3A4"/>
          </p15:clr>
        </p15:guide>
        <p15:guide id="6" pos="5745">
          <p15:clr>
            <a:srgbClr val="A4A3A4"/>
          </p15:clr>
        </p15:guide>
        <p15:guide id="7" pos="4640">
          <p15:clr>
            <a:srgbClr val="A4A3A4"/>
          </p15:clr>
        </p15:guide>
        <p15:guide id="8" pos="3363">
          <p15:clr>
            <a:srgbClr val="A4A3A4"/>
          </p15:clr>
        </p15:guide>
        <p15:guide id="9" orient="horz" pos="840">
          <p15:clr>
            <a:srgbClr val="A4A3A4"/>
          </p15:clr>
        </p15:guide>
        <p15:guide id="10" orient="horz" pos="576">
          <p15:clr>
            <a:srgbClr val="A4A3A4"/>
          </p15:clr>
        </p15:guide>
        <p15:guide id="11" pos="432">
          <p15:clr>
            <a:srgbClr val="A4A3A4"/>
          </p15:clr>
        </p15:guide>
        <p15:guide id="12" pos="744">
          <p15:clr>
            <a:srgbClr val="A4A3A4"/>
          </p15:clr>
        </p15:guide>
        <p15:guide id="13" pos="37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0"/>
    <p:restoredTop sz="79742"/>
  </p:normalViewPr>
  <p:slideViewPr>
    <p:cSldViewPr snapToGrid="0">
      <p:cViewPr varScale="1">
        <p:scale>
          <a:sx n="131" d="100"/>
          <a:sy n="131" d="100"/>
        </p:scale>
        <p:origin x="216" y="664"/>
      </p:cViewPr>
      <p:guideLst>
        <p:guide orient="horz" pos="1552"/>
        <p:guide orient="horz" pos="2255"/>
        <p:guide orient="horz" pos="1819"/>
        <p:guide orient="horz" pos="2850"/>
        <p:guide pos="5946"/>
        <p:guide pos="5745"/>
        <p:guide pos="4640"/>
        <p:guide pos="3363"/>
        <p:guide orient="horz" pos="840"/>
        <p:guide orient="horz" pos="576"/>
        <p:guide pos="432"/>
        <p:guide pos="744"/>
        <p:guide pos="37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
        <p:cNvGrpSpPr/>
        <p:nvPr/>
      </p:nvGrpSpPr>
      <p:grpSpPr>
        <a:xfrm>
          <a:off x="0" y="0"/>
          <a:ext cx="0" cy="0"/>
          <a:chOff x="0" y="0"/>
          <a:chExt cx="0" cy="0"/>
        </a:xfrm>
      </p:grpSpPr>
      <p:sp>
        <p:nvSpPr>
          <p:cNvPr id="10" name="Google Shape;10;g2fdaf222abd_1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dirty="0">
                <a:solidFill>
                  <a:srgbClr val="0E0E0E"/>
                </a:solidFill>
              </a:rPr>
              <a:t>How to create a patient channel and notify the hospital.</a:t>
            </a:r>
          </a:p>
        </p:txBody>
      </p:sp>
      <p:sp>
        <p:nvSpPr>
          <p:cNvPr id="11" name="Google Shape;11;g2fdaf222abd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fdaf222abd_0_4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The field should include the chief complaint, the history of the present illness, key findings, vitals, and any interventions you’ve performed. Keep in mind that some components of the traditional radio report—like the patient’s age, gender, your unit, and the ETA—are already included, so there’s no need to repeat those. While you can type the information, most people prefer using voice-to-text. Just remember to hold the microphone close to your mouth to ensure it works effectively, even in noisy environments.</a:t>
            </a:r>
            <a:endParaRPr sz="1050">
              <a:solidFill>
                <a:srgbClr val="0E0E0E"/>
              </a:solidFill>
            </a:endParaRPr>
          </a:p>
        </p:txBody>
      </p:sp>
      <p:sp>
        <p:nvSpPr>
          <p:cNvPr id="168" name="Google Shape;168;g2fdaf222abd_0_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fdaf222abd_0_3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For stroke cases, there are a few additional fields specifically designed for stroke-related information. </a:t>
            </a:r>
            <a:endParaRPr sz="1050">
              <a:solidFill>
                <a:srgbClr val="0E0E0E"/>
              </a:solidFill>
            </a:endParaRPr>
          </a:p>
        </p:txBody>
      </p:sp>
      <p:sp>
        <p:nvSpPr>
          <p:cNvPr id="187" name="Google Shape;187;g2fdaf222abd_0_37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fdaf222abd_0_3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You can always add more details later using the universal add button in the lower right-hand corner, but we encourage you to stick to the simple </a:t>
            </a:r>
            <a:r>
              <a:rPr lang="en-ID" sz="1050" b="1">
                <a:solidFill>
                  <a:srgbClr val="0E0E0E"/>
                </a:solidFill>
              </a:rPr>
              <a:t>Scan, Photo, Voice to Text</a:t>
            </a:r>
            <a:r>
              <a:rPr lang="en-ID" sz="1050">
                <a:solidFill>
                  <a:srgbClr val="0E0E0E"/>
                </a:solidFill>
              </a:rPr>
              <a:t> workflow as much as possible.</a:t>
            </a:r>
            <a:endParaRPr sz="1050">
              <a:solidFill>
                <a:srgbClr val="0E0E0E"/>
              </a:solidFill>
            </a:endParaRPr>
          </a:p>
        </p:txBody>
      </p:sp>
      <p:sp>
        <p:nvSpPr>
          <p:cNvPr id="206" name="Google Shape;206;g2fdaf222abd_0_39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fdaf222abd_0_1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At this point, you have two options. You can either create the patient channel, which saves all the information to the cloud and allows you to alert the hospital later, or you can notify the hospital right away.</a:t>
            </a:r>
            <a:endParaRPr sz="1050">
              <a:solidFill>
                <a:srgbClr val="0E0E0E"/>
              </a:solidFill>
            </a:endParaRPr>
          </a:p>
        </p:txBody>
      </p:sp>
      <p:sp>
        <p:nvSpPr>
          <p:cNvPr id="224" name="Google Shape;224;g2fdaf222abd_0_1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fdaf222abd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To do that, tap Select Destination.  </a:t>
            </a:r>
            <a:endParaRPr sz="1050">
              <a:solidFill>
                <a:srgbClr val="0E0E0E"/>
              </a:solidFill>
            </a:endParaRPr>
          </a:p>
        </p:txBody>
      </p:sp>
      <p:sp>
        <p:nvSpPr>
          <p:cNvPr id="244" name="Google Shape;244;g2fdaf222abd_0_1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fdaf222abd_0_3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ETA is auto calculated but you can adjust if needed.  </a:t>
            </a:r>
            <a:endParaRPr sz="1050">
              <a:solidFill>
                <a:srgbClr val="0E0E0E"/>
              </a:solidFill>
            </a:endParaRPr>
          </a:p>
        </p:txBody>
      </p:sp>
      <p:sp>
        <p:nvSpPr>
          <p:cNvPr id="266" name="Google Shape;266;g2fdaf222abd_0_3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fdaf222abd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To alert the hospital, simply tap Alert. </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Remember, you can always add or edit information at any time.</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290" name="Google Shape;290;g2fdaf222abd_0_4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fdaf222abd_0_5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ID" sz="1050" dirty="0">
                <a:solidFill>
                  <a:srgbClr val="0E0E0E"/>
                </a:solidFill>
              </a:rPr>
              <a:t>The key to this process is to remember the phrase: </a:t>
            </a:r>
            <a:r>
              <a:rPr lang="en-ID" sz="1050" b="1" dirty="0">
                <a:solidFill>
                  <a:srgbClr val="0E0E0E"/>
                </a:solidFill>
              </a:rPr>
              <a:t>Scan, Photos, Voice to Text</a:t>
            </a:r>
            <a:r>
              <a:rPr lang="en-ID" sz="1050" dirty="0">
                <a:solidFill>
                  <a:srgbClr val="0E0E0E"/>
                </a:solidFill>
              </a:rPr>
              <a:t>. This simple workflow will help you quickly build your prehospital report. First, scan the patient’s wristband and Driver’s License, add any necessary photos, and then use voice-to-text for the rest of the report. Now, let’s break it down step by step. </a:t>
            </a:r>
            <a:endParaRPr sz="1050" dirty="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dirty="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dirty="0">
              <a:solidFill>
                <a:srgbClr val="0E0E0E"/>
              </a:solidFill>
            </a:endParaRPr>
          </a:p>
        </p:txBody>
      </p:sp>
      <p:sp>
        <p:nvSpPr>
          <p:cNvPr id="59" name="Google Shape;59;g2fdaf222abd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fdaf222abd_0_2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If your region uses Patient Movement Wristbands, begin by applying a wristband to the patient and tapping Scan. If wristbands are not used, simply tap New to start the process. </a:t>
            </a:r>
            <a:endParaRPr sz="1050">
              <a:solidFill>
                <a:srgbClr val="0E0E0E"/>
              </a:solidFill>
            </a:endParaRPr>
          </a:p>
        </p:txBody>
      </p:sp>
      <p:sp>
        <p:nvSpPr>
          <p:cNvPr id="67" name="Google Shape;67;g2fdaf222abd_0_29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fdaf222abd_0_2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Next, scan the Driver’s License to automatically add the patient’s demographics. </a:t>
            </a:r>
            <a:endParaRPr sz="1050">
              <a:solidFill>
                <a:srgbClr val="0E0E0E"/>
              </a:solidFill>
            </a:endParaRPr>
          </a:p>
        </p:txBody>
      </p:sp>
      <p:sp>
        <p:nvSpPr>
          <p:cNvPr id="78" name="Google Shape;78;g2fdaf222abd_0_26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fdaf222abd_0_3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If the Driver’s License isn’t available, you can manually enter the information or select Unknown. While not required, entering an estimated age and gender can be helpful.</a:t>
            </a:r>
            <a:endParaRPr sz="1050">
              <a:solidFill>
                <a:srgbClr val="0E0E0E"/>
              </a:solidFill>
            </a:endParaRPr>
          </a:p>
        </p:txBody>
      </p:sp>
      <p:sp>
        <p:nvSpPr>
          <p:cNvPr id="91" name="Google Shape;91;g2fdaf222abd_0_3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fdaf222abd_0_2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Once that’s done, tap Images to add photos of anything relevant, like the patient’s injuries, the scene, a medication list, paperwork, or personal belongings. </a:t>
            </a:r>
            <a:endParaRPr sz="1050">
              <a:solidFill>
                <a:srgbClr val="0E0E0E"/>
              </a:solidFill>
            </a:endParaRPr>
          </a:p>
        </p:txBody>
      </p:sp>
      <p:sp>
        <p:nvSpPr>
          <p:cNvPr id="105" name="Google Shape;105;g2fdaf222abd_0_2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fdaf222abd_0_3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If you need to add an ECG, tap ECG and either take a photo or attach it if your agency uses an integrated system.</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120" name="Google Shape;120;g2fdaf222abd_0_36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fdaf222abd_0_2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When you select the patient type, most patients will fall under the General category. However, if it’s a time-sensitive emergency, you can upgrade the patient type now or at a later time, if appropriate.</a:t>
            </a:r>
            <a:endParaRPr sz="1050">
              <a:solidFill>
                <a:srgbClr val="0E0E0E"/>
              </a:solidFill>
            </a:endParaRPr>
          </a:p>
        </p:txBody>
      </p:sp>
      <p:sp>
        <p:nvSpPr>
          <p:cNvPr id="135" name="Google Shape;135;g2fdaf222abd_0_20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fdaf222abd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Now it’s time to focus on the Chief Complaint and Notes field. Use voice-to-text to dictate the remainder of your report. This is the same report you would typically give over the radio or phone, but now it’s enhanced with multimedia. </a:t>
            </a:r>
            <a:endParaRPr sz="1050">
              <a:solidFill>
                <a:srgbClr val="0E0E0E"/>
              </a:solidFill>
            </a:endParaRPr>
          </a:p>
        </p:txBody>
      </p:sp>
      <p:sp>
        <p:nvSpPr>
          <p:cNvPr id="151" name="Google Shape;151;g2fdaf222abd_0_1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p:nvPr/>
        </p:nvSpPr>
        <p:spPr>
          <a:xfrm>
            <a:off x="0" y="6607039"/>
            <a:ext cx="121920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ID" sz="1000" b="0" i="0" u="none" strike="noStrike" cap="none">
                <a:solidFill>
                  <a:srgbClr val="676767"/>
                </a:solidFill>
                <a:latin typeface="Calibri"/>
                <a:ea typeface="Calibri"/>
                <a:cs typeface="Calibri"/>
                <a:sym typeface="Calibri"/>
              </a:rPr>
              <a:t>© 2024 Pulsara. Confidential and proprietary. For information and training purposes only. Unauthorized use or distribution is prohibited</a:t>
            </a:r>
            <a:endParaRPr sz="1400"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3">
            <a:alphaModFix/>
          </a:blip>
          <a:srcRect/>
          <a:stretch/>
        </p:blipFill>
        <p:spPr>
          <a:xfrm>
            <a:off x="10507713" y="458006"/>
            <a:ext cx="1277206" cy="3370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jpg"/><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4.jp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0.jp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0.jp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10" Type="http://schemas.openxmlformats.org/officeDocument/2006/relationships/image" Target="../media/image10.jpg"/><Relationship Id="rId4" Type="http://schemas.openxmlformats.org/officeDocument/2006/relationships/image" Target="../media/image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
        <p:cNvGrpSpPr/>
        <p:nvPr/>
      </p:nvGrpSpPr>
      <p:grpSpPr>
        <a:xfrm>
          <a:off x="0" y="0"/>
          <a:ext cx="0" cy="0"/>
          <a:chOff x="0" y="0"/>
          <a:chExt cx="0" cy="0"/>
        </a:xfrm>
      </p:grpSpPr>
      <p:sp>
        <p:nvSpPr>
          <p:cNvPr id="13" name="Google Shape;13;p3"/>
          <p:cNvSpPr txBox="1"/>
          <p:nvPr/>
        </p:nvSpPr>
        <p:spPr>
          <a:xfrm>
            <a:off x="367050" y="5374018"/>
            <a:ext cx="6488100" cy="18594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ID" sz="1900" b="1">
                <a:solidFill>
                  <a:srgbClr val="515151"/>
                </a:solidFill>
                <a:latin typeface="Roboto"/>
                <a:ea typeface="Roboto"/>
                <a:cs typeface="Roboto"/>
                <a:sym typeface="Roboto"/>
              </a:rPr>
              <a:t>Create Patient | Alert Hospital</a:t>
            </a:r>
            <a:endParaRPr sz="1900" b="1">
              <a:solidFill>
                <a:srgbClr val="515151"/>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b="1">
                <a:solidFill>
                  <a:srgbClr val="676767"/>
                </a:solidFill>
                <a:latin typeface="Roboto"/>
                <a:ea typeface="Roboto"/>
                <a:cs typeface="Roboto"/>
                <a:sym typeface="Roboto"/>
              </a:rPr>
              <a:t>Create:</a:t>
            </a:r>
            <a:r>
              <a:rPr lang="en-ID" sz="1500">
                <a:solidFill>
                  <a:srgbClr val="676767"/>
                </a:solidFill>
                <a:latin typeface="Roboto"/>
                <a:ea typeface="Roboto"/>
                <a:cs typeface="Roboto"/>
                <a:sym typeface="Roboto"/>
              </a:rPr>
              <a:t>  Tap Create to create channel now but alert hospital later </a:t>
            </a:r>
            <a:endParaRPr sz="1500">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b="1">
                <a:solidFill>
                  <a:srgbClr val="676767"/>
                </a:solidFill>
                <a:latin typeface="Roboto"/>
                <a:ea typeface="Roboto"/>
                <a:cs typeface="Roboto"/>
                <a:sym typeface="Roboto"/>
              </a:rPr>
              <a:t>Alert Hospital Now:</a:t>
            </a:r>
            <a:r>
              <a:rPr lang="en-ID" sz="1500">
                <a:solidFill>
                  <a:srgbClr val="676767"/>
                </a:solidFill>
                <a:latin typeface="Roboto"/>
                <a:ea typeface="Roboto"/>
                <a:cs typeface="Roboto"/>
                <a:sym typeface="Roboto"/>
              </a:rPr>
              <a:t>  Tap </a:t>
            </a:r>
            <a:r>
              <a:rPr lang="en-ID" sz="1500" b="1" i="1">
                <a:solidFill>
                  <a:srgbClr val="676767"/>
                </a:solidFill>
                <a:latin typeface="Roboto"/>
                <a:ea typeface="Roboto"/>
                <a:cs typeface="Roboto"/>
                <a:sym typeface="Roboto"/>
              </a:rPr>
              <a:t>Select Destination</a:t>
            </a:r>
            <a:r>
              <a:rPr lang="en-ID" sz="1500">
                <a:solidFill>
                  <a:srgbClr val="676767"/>
                </a:solidFill>
                <a:latin typeface="Roboto"/>
                <a:ea typeface="Roboto"/>
                <a:cs typeface="Roboto"/>
                <a:sym typeface="Roboto"/>
              </a:rPr>
              <a:t> then </a:t>
            </a:r>
            <a:r>
              <a:rPr lang="en-ID" sz="1500" b="1" i="1">
                <a:solidFill>
                  <a:srgbClr val="676767"/>
                </a:solidFill>
                <a:latin typeface="Roboto"/>
                <a:ea typeface="Roboto"/>
                <a:cs typeface="Roboto"/>
                <a:sym typeface="Roboto"/>
              </a:rPr>
              <a:t>Alert</a:t>
            </a:r>
            <a:endParaRPr sz="1500" b="1" i="1">
              <a:solidFill>
                <a:srgbClr val="676767"/>
              </a:solidFill>
              <a:latin typeface="Roboto"/>
              <a:ea typeface="Roboto"/>
              <a:cs typeface="Roboto"/>
              <a:sym typeface="Roboto"/>
            </a:endParaRPr>
          </a:p>
          <a:p>
            <a:pPr marL="914400" lvl="1" indent="-323850" algn="l" rtl="0">
              <a:lnSpc>
                <a:spcPct val="12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Create </a:t>
            </a:r>
            <a:r>
              <a:rPr lang="en-ID" sz="1500">
                <a:solidFill>
                  <a:srgbClr val="676767"/>
                </a:solidFill>
                <a:latin typeface="Roboto"/>
                <a:ea typeface="Roboto"/>
                <a:cs typeface="Roboto"/>
                <a:sym typeface="Roboto"/>
              </a:rPr>
              <a:t>button is replaced with</a:t>
            </a:r>
            <a:r>
              <a:rPr lang="en-ID" sz="1500" b="1">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Alert </a:t>
            </a:r>
            <a:r>
              <a:rPr lang="en-ID" sz="1500">
                <a:solidFill>
                  <a:srgbClr val="676767"/>
                </a:solidFill>
                <a:latin typeface="Roboto"/>
                <a:ea typeface="Roboto"/>
                <a:cs typeface="Roboto"/>
                <a:sym typeface="Roboto"/>
              </a:rPr>
              <a:t>after destination is set</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a:p>
            <a:pPr marL="0" lvl="0" indent="0" algn="l" rtl="0">
              <a:spcBef>
                <a:spcPts val="0"/>
              </a:spcBef>
              <a:spcAft>
                <a:spcPts val="0"/>
              </a:spcAft>
              <a:buNone/>
            </a:pPr>
            <a:endParaRPr/>
          </a:p>
        </p:txBody>
      </p:sp>
      <p:pic>
        <p:nvPicPr>
          <p:cNvPr id="14" name="Google Shape;14;p3"/>
          <p:cNvPicPr preferRelativeResize="0"/>
          <p:nvPr/>
        </p:nvPicPr>
        <p:blipFill rotWithShape="1">
          <a:blip r:embed="rId3">
            <a:alphaModFix/>
          </a:blip>
          <a:srcRect t="10537" b="5365"/>
          <a:stretch/>
        </p:blipFill>
        <p:spPr>
          <a:xfrm>
            <a:off x="9707050" y="12932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5" name="Google Shape;15;p3"/>
          <p:cNvSpPr txBox="1"/>
          <p:nvPr/>
        </p:nvSpPr>
        <p:spPr>
          <a:xfrm>
            <a:off x="290853" y="302650"/>
            <a:ext cx="9416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Create Patient - Prehospital Notification</a:t>
            </a:r>
            <a:endParaRPr sz="3200" b="1" i="0" u="none" strike="noStrike" cap="none">
              <a:solidFill>
                <a:srgbClr val="0E0E0E"/>
              </a:solidFill>
              <a:latin typeface="Roboto"/>
              <a:ea typeface="Roboto"/>
              <a:cs typeface="Roboto"/>
              <a:sym typeface="Roboto"/>
            </a:endParaRPr>
          </a:p>
        </p:txBody>
      </p:sp>
      <p:sp>
        <p:nvSpPr>
          <p:cNvPr id="16" name="Google Shape;16;p3"/>
          <p:cNvSpPr txBox="1"/>
          <p:nvPr/>
        </p:nvSpPr>
        <p:spPr>
          <a:xfrm>
            <a:off x="737525" y="967700"/>
            <a:ext cx="4601400" cy="486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1900" b="1" i="1">
                <a:solidFill>
                  <a:schemeClr val="accent4"/>
                </a:solidFill>
                <a:latin typeface="Roboto"/>
                <a:ea typeface="Roboto"/>
                <a:cs typeface="Roboto"/>
                <a:sym typeface="Roboto"/>
              </a:rPr>
              <a:t>Scan</a:t>
            </a:r>
            <a:r>
              <a:rPr lang="en-ID" sz="1900" b="1">
                <a:solidFill>
                  <a:srgbClr val="515151"/>
                </a:solidFill>
                <a:latin typeface="Roboto"/>
                <a:ea typeface="Roboto"/>
                <a:cs typeface="Roboto"/>
                <a:sym typeface="Roboto"/>
              </a:rPr>
              <a:t> Wristband - Create Patient</a:t>
            </a:r>
            <a:endParaRPr sz="9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a:t>
            </a:r>
            <a:r>
              <a:rPr lang="en-ID" sz="1500" b="1" i="1">
                <a:solidFill>
                  <a:srgbClr val="676767"/>
                </a:solidFill>
                <a:latin typeface="Roboto"/>
                <a:ea typeface="Roboto"/>
                <a:cs typeface="Roboto"/>
                <a:sym typeface="Roboto"/>
              </a:rPr>
              <a:t>NEW </a:t>
            </a:r>
            <a:r>
              <a:rPr lang="en-ID" sz="1500">
                <a:solidFill>
                  <a:srgbClr val="676767"/>
                </a:solidFill>
                <a:latin typeface="Roboto"/>
                <a:ea typeface="Roboto"/>
                <a:cs typeface="Roboto"/>
                <a:sym typeface="Roboto"/>
              </a:rPr>
              <a:t>if not using Patient Movement wristband</a:t>
            </a:r>
            <a:endParaRPr sz="1500">
              <a:solidFill>
                <a:srgbClr val="515151"/>
              </a:solidFill>
              <a:latin typeface="Roboto"/>
              <a:ea typeface="Roboto"/>
              <a:cs typeface="Roboto"/>
              <a:sym typeface="Roboto"/>
            </a:endParaRPr>
          </a:p>
          <a:p>
            <a:pPr marL="0" marR="0" lvl="0" indent="0" algn="l" rtl="0">
              <a:lnSpc>
                <a:spcPct val="120000"/>
              </a:lnSpc>
              <a:spcBef>
                <a:spcPts val="600"/>
              </a:spcBef>
              <a:spcAft>
                <a:spcPts val="0"/>
              </a:spcAft>
              <a:buNone/>
            </a:pPr>
            <a:r>
              <a:rPr lang="en-ID" sz="1900" b="1" i="1">
                <a:solidFill>
                  <a:schemeClr val="accent1"/>
                </a:solidFill>
                <a:latin typeface="Roboto"/>
                <a:ea typeface="Roboto"/>
                <a:cs typeface="Roboto"/>
                <a:sym typeface="Roboto"/>
              </a:rPr>
              <a:t>Scan</a:t>
            </a:r>
            <a:r>
              <a:rPr lang="en-ID" sz="1900" b="1">
                <a:solidFill>
                  <a:srgbClr val="515151"/>
                </a:solidFill>
                <a:latin typeface="Roboto"/>
                <a:ea typeface="Roboto"/>
                <a:cs typeface="Roboto"/>
                <a:sym typeface="Roboto"/>
              </a:rPr>
              <a:t> Driver’s License - Demographics</a:t>
            </a:r>
            <a:endParaRPr sz="18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Enter demographics manually if not available</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a:solidFill>
                  <a:schemeClr val="accent1"/>
                </a:solidFill>
                <a:latin typeface="Roboto"/>
                <a:ea typeface="Roboto"/>
                <a:cs typeface="Roboto"/>
                <a:sym typeface="Roboto"/>
              </a:rPr>
              <a:t>Photos</a:t>
            </a:r>
            <a:endParaRPr sz="600" b="1" i="1">
              <a:solidFill>
                <a:schemeClr val="accent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b="1" i="1">
                <a:solidFill>
                  <a:srgbClr val="676767"/>
                </a:solidFill>
                <a:latin typeface="Roboto"/>
                <a:ea typeface="Roboto"/>
                <a:cs typeface="Roboto"/>
                <a:sym typeface="Roboto"/>
              </a:rPr>
              <a:t>Images</a:t>
            </a:r>
            <a:r>
              <a:rPr lang="en-ID" sz="1500">
                <a:solidFill>
                  <a:srgbClr val="676767"/>
                </a:solidFill>
                <a:latin typeface="Roboto"/>
                <a:ea typeface="Roboto"/>
                <a:cs typeface="Roboto"/>
                <a:sym typeface="Roboto"/>
              </a:rPr>
              <a:t>:  Patient, scene, paperwork…</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ECG</a:t>
            </a:r>
            <a:r>
              <a:rPr lang="en-ID" sz="1500">
                <a:solidFill>
                  <a:srgbClr val="676767"/>
                </a:solidFill>
                <a:latin typeface="Roboto"/>
                <a:ea typeface="Roboto"/>
                <a:cs typeface="Roboto"/>
                <a:sym typeface="Roboto"/>
              </a:rPr>
              <a:t>: Photo or attach from monitor</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a:solidFill>
                  <a:srgbClr val="515151"/>
                </a:solidFill>
                <a:latin typeface="Roboto"/>
                <a:ea typeface="Roboto"/>
                <a:cs typeface="Roboto"/>
                <a:sym typeface="Roboto"/>
              </a:rPr>
              <a:t>Patient Type</a:t>
            </a:r>
            <a:endParaRPr sz="13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Select General</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Upgrade as needed anytime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a:solidFill>
                  <a:schemeClr val="accent1"/>
                </a:solidFill>
                <a:latin typeface="Roboto"/>
                <a:ea typeface="Roboto"/>
                <a:cs typeface="Roboto"/>
                <a:sym typeface="Roboto"/>
              </a:rPr>
              <a:t>Voice to Text</a:t>
            </a:r>
            <a:r>
              <a:rPr lang="en-ID" sz="1900" b="1">
                <a:solidFill>
                  <a:srgbClr val="515151"/>
                </a:solidFill>
                <a:latin typeface="Roboto"/>
                <a:ea typeface="Roboto"/>
                <a:cs typeface="Roboto"/>
                <a:sym typeface="Roboto"/>
              </a:rPr>
              <a:t> </a:t>
            </a:r>
            <a:r>
              <a:rPr lang="en-ID" sz="1900">
                <a:solidFill>
                  <a:srgbClr val="515151"/>
                </a:solidFill>
                <a:latin typeface="Roboto"/>
                <a:ea typeface="Roboto"/>
                <a:cs typeface="Roboto"/>
                <a:sym typeface="Roboto"/>
              </a:rPr>
              <a:t>additional details</a:t>
            </a:r>
            <a:endParaRPr sz="1900">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Dictate your normal prehospital report</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“Eat the mic” - Hold microphone close to mouth</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17" name="Google Shape;17;p3"/>
          <p:cNvPicPr preferRelativeResize="0"/>
          <p:nvPr/>
        </p:nvPicPr>
        <p:blipFill rotWithShape="1">
          <a:blip r:embed="rId4">
            <a:alphaModFix/>
          </a:blip>
          <a:srcRect t="4197" b="59740"/>
          <a:stretch/>
        </p:blipFill>
        <p:spPr>
          <a:xfrm>
            <a:off x="5338800" y="1289075"/>
            <a:ext cx="2027100" cy="158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8" name="Google Shape;18;p3"/>
          <p:cNvPicPr preferRelativeResize="0"/>
          <p:nvPr/>
        </p:nvPicPr>
        <p:blipFill rotWithShape="1">
          <a:blip r:embed="rId5">
            <a:alphaModFix/>
          </a:blip>
          <a:srcRect/>
          <a:stretch/>
        </p:blipFill>
        <p:spPr>
          <a:xfrm>
            <a:off x="406360" y="3678347"/>
            <a:ext cx="353886" cy="353886"/>
          </a:xfrm>
          <a:prstGeom prst="rect">
            <a:avLst/>
          </a:prstGeom>
          <a:noFill/>
          <a:ln>
            <a:noFill/>
          </a:ln>
          <a:effectLst>
            <a:outerShdw blurRad="50800" dist="38100" dir="2700000" algn="tl" rotWithShape="0">
              <a:srgbClr val="000000">
                <a:alpha val="40000"/>
              </a:srgbClr>
            </a:outerShdw>
          </a:effectLst>
        </p:spPr>
      </p:pic>
      <p:pic>
        <p:nvPicPr>
          <p:cNvPr id="19" name="Google Shape;19;p3"/>
          <p:cNvPicPr preferRelativeResize="0"/>
          <p:nvPr/>
        </p:nvPicPr>
        <p:blipFill rotWithShape="1">
          <a:blip r:embed="rId6">
            <a:alphaModFix/>
          </a:blip>
          <a:srcRect/>
          <a:stretch/>
        </p:blipFill>
        <p:spPr>
          <a:xfrm>
            <a:off x="406360" y="4582381"/>
            <a:ext cx="353886" cy="353886"/>
          </a:xfrm>
          <a:prstGeom prst="rect">
            <a:avLst/>
          </a:prstGeom>
          <a:noFill/>
          <a:ln>
            <a:noFill/>
          </a:ln>
          <a:effectLst>
            <a:outerShdw blurRad="50800" dist="38100" dir="2700000" algn="tl" rotWithShape="0">
              <a:srgbClr val="000000">
                <a:alpha val="40000"/>
              </a:srgbClr>
            </a:outerShdw>
          </a:effectLst>
        </p:spPr>
      </p:pic>
      <p:pic>
        <p:nvPicPr>
          <p:cNvPr id="20" name="Google Shape;20;p3"/>
          <p:cNvPicPr preferRelativeResize="0"/>
          <p:nvPr/>
        </p:nvPicPr>
        <p:blipFill rotWithShape="1">
          <a:blip r:embed="rId6">
            <a:alphaModFix/>
          </a:blip>
          <a:srcRect/>
          <a:stretch/>
        </p:blipFill>
        <p:spPr>
          <a:xfrm>
            <a:off x="10632231" y="2101176"/>
            <a:ext cx="274320" cy="274320"/>
          </a:xfrm>
          <a:prstGeom prst="rect">
            <a:avLst/>
          </a:prstGeom>
          <a:noFill/>
          <a:ln>
            <a:noFill/>
          </a:ln>
          <a:effectLst>
            <a:outerShdw blurRad="50800" dist="38100" dir="2700000" algn="tl" rotWithShape="0">
              <a:srgbClr val="000000">
                <a:alpha val="40000"/>
              </a:srgbClr>
            </a:outerShdw>
          </a:effectLst>
        </p:spPr>
      </p:pic>
      <p:pic>
        <p:nvPicPr>
          <p:cNvPr id="21" name="Google Shape;21;p3"/>
          <p:cNvPicPr preferRelativeResize="0"/>
          <p:nvPr/>
        </p:nvPicPr>
        <p:blipFill rotWithShape="1">
          <a:blip r:embed="rId7">
            <a:alphaModFix/>
          </a:blip>
          <a:srcRect t="4095" b="11807"/>
          <a:stretch/>
        </p:blipFill>
        <p:spPr>
          <a:xfrm>
            <a:off x="7522925" y="12940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2" name="Google Shape;22;p3"/>
          <p:cNvPicPr preferRelativeResize="0"/>
          <p:nvPr/>
        </p:nvPicPr>
        <p:blipFill rotWithShape="1">
          <a:blip r:embed="rId8">
            <a:alphaModFix/>
          </a:blip>
          <a:srcRect/>
          <a:stretch/>
        </p:blipFill>
        <p:spPr>
          <a:xfrm>
            <a:off x="406211" y="994275"/>
            <a:ext cx="354196" cy="354196"/>
          </a:xfrm>
          <a:prstGeom prst="rect">
            <a:avLst/>
          </a:prstGeom>
          <a:noFill/>
          <a:ln>
            <a:noFill/>
          </a:ln>
          <a:effectLst>
            <a:outerShdw blurRad="50800" dist="38100" dir="2700000" algn="tl" rotWithShape="0">
              <a:srgbClr val="000000">
                <a:alpha val="40000"/>
              </a:srgbClr>
            </a:outerShdw>
          </a:effectLst>
        </p:spPr>
      </p:pic>
      <p:pic>
        <p:nvPicPr>
          <p:cNvPr id="23" name="Google Shape;23;p3"/>
          <p:cNvPicPr preferRelativeResize="0"/>
          <p:nvPr/>
        </p:nvPicPr>
        <p:blipFill rotWithShape="1">
          <a:blip r:embed="rId8">
            <a:alphaModFix/>
          </a:blip>
          <a:srcRect/>
          <a:stretch/>
        </p:blipFill>
        <p:spPr>
          <a:xfrm>
            <a:off x="6475573" y="2396364"/>
            <a:ext cx="274320" cy="274320"/>
          </a:xfrm>
          <a:prstGeom prst="rect">
            <a:avLst/>
          </a:prstGeom>
          <a:noFill/>
          <a:ln>
            <a:noFill/>
          </a:ln>
          <a:effectLst>
            <a:outerShdw blurRad="50800" dist="38100" dir="2700000" algn="tl" rotWithShape="0">
              <a:srgbClr val="000000">
                <a:alpha val="40000"/>
              </a:srgbClr>
            </a:outerShdw>
          </a:effectLst>
        </p:spPr>
      </p:pic>
      <p:pic>
        <p:nvPicPr>
          <p:cNvPr id="24" name="Google Shape;24;p3"/>
          <p:cNvPicPr preferRelativeResize="0"/>
          <p:nvPr/>
        </p:nvPicPr>
        <p:blipFill rotWithShape="1">
          <a:blip r:embed="rId9">
            <a:alphaModFix/>
          </a:blip>
          <a:srcRect/>
          <a:stretch/>
        </p:blipFill>
        <p:spPr>
          <a:xfrm>
            <a:off x="406360" y="1908997"/>
            <a:ext cx="353886" cy="353886"/>
          </a:xfrm>
          <a:prstGeom prst="rect">
            <a:avLst/>
          </a:prstGeom>
          <a:noFill/>
          <a:ln>
            <a:noFill/>
          </a:ln>
          <a:effectLst>
            <a:outerShdw blurRad="50800" dist="38100" dir="2700000" algn="tl" rotWithShape="0">
              <a:srgbClr val="000000">
                <a:alpha val="40000"/>
              </a:srgbClr>
            </a:outerShdw>
          </a:effectLst>
        </p:spPr>
      </p:pic>
      <p:pic>
        <p:nvPicPr>
          <p:cNvPr id="25" name="Google Shape;25;p3"/>
          <p:cNvPicPr preferRelativeResize="0"/>
          <p:nvPr/>
        </p:nvPicPr>
        <p:blipFill rotWithShape="1">
          <a:blip r:embed="rId10">
            <a:alphaModFix/>
          </a:blip>
          <a:srcRect/>
          <a:stretch/>
        </p:blipFill>
        <p:spPr>
          <a:xfrm>
            <a:off x="406360" y="2788475"/>
            <a:ext cx="353886" cy="353886"/>
          </a:xfrm>
          <a:prstGeom prst="rect">
            <a:avLst/>
          </a:prstGeom>
          <a:noFill/>
          <a:ln>
            <a:noFill/>
          </a:ln>
          <a:effectLst>
            <a:outerShdw blurRad="50800" dist="38100" dir="2700000" algn="tl" rotWithShape="0">
              <a:srgbClr val="000000">
                <a:alpha val="40000"/>
              </a:srgbClr>
            </a:outerShdw>
          </a:effectLst>
        </p:spPr>
      </p:pic>
      <p:pic>
        <p:nvPicPr>
          <p:cNvPr id="26" name="Google Shape;26;p3"/>
          <p:cNvPicPr preferRelativeResize="0"/>
          <p:nvPr/>
        </p:nvPicPr>
        <p:blipFill rotWithShape="1">
          <a:blip r:embed="rId10">
            <a:alphaModFix/>
          </a:blip>
          <a:srcRect/>
          <a:stretch/>
        </p:blipFill>
        <p:spPr>
          <a:xfrm>
            <a:off x="10895927" y="1120099"/>
            <a:ext cx="274320" cy="274320"/>
          </a:xfrm>
          <a:prstGeom prst="rect">
            <a:avLst/>
          </a:prstGeom>
          <a:noFill/>
          <a:ln>
            <a:noFill/>
          </a:ln>
          <a:effectLst>
            <a:outerShdw blurRad="50800" dist="38100" dir="2700000" algn="tl" rotWithShape="0">
              <a:srgbClr val="000000">
                <a:alpha val="40000"/>
              </a:srgbClr>
            </a:outerShdw>
          </a:effectLst>
        </p:spPr>
      </p:pic>
      <p:pic>
        <p:nvPicPr>
          <p:cNvPr id="27" name="Google Shape;27;p3"/>
          <p:cNvPicPr preferRelativeResize="0"/>
          <p:nvPr/>
        </p:nvPicPr>
        <p:blipFill rotWithShape="1">
          <a:blip r:embed="rId5">
            <a:alphaModFix/>
          </a:blip>
          <a:srcRect/>
          <a:stretch/>
        </p:blipFill>
        <p:spPr>
          <a:xfrm>
            <a:off x="10632237" y="1787077"/>
            <a:ext cx="274320" cy="274320"/>
          </a:xfrm>
          <a:prstGeom prst="rect">
            <a:avLst/>
          </a:prstGeom>
          <a:noFill/>
          <a:ln>
            <a:noFill/>
          </a:ln>
          <a:effectLst>
            <a:outerShdw blurRad="50800" dist="38100" dir="2700000" algn="tl" rotWithShape="0">
              <a:srgbClr val="000000">
                <a:alpha val="40000"/>
              </a:srgbClr>
            </a:outerShdw>
          </a:effectLst>
        </p:spPr>
      </p:pic>
      <p:pic>
        <p:nvPicPr>
          <p:cNvPr id="28" name="Google Shape;28;p3"/>
          <p:cNvPicPr preferRelativeResize="0"/>
          <p:nvPr/>
        </p:nvPicPr>
        <p:blipFill>
          <a:blip r:embed="rId11">
            <a:alphaModFix/>
          </a:blip>
          <a:stretch>
            <a:fillRect/>
          </a:stretch>
        </p:blipFill>
        <p:spPr>
          <a:xfrm>
            <a:off x="6740925" y="2238926"/>
            <a:ext cx="559125" cy="585000"/>
          </a:xfrm>
          <a:prstGeom prst="rect">
            <a:avLst/>
          </a:prstGeom>
          <a:noFill/>
          <a:ln>
            <a:noFill/>
          </a:ln>
          <a:effectLst>
            <a:outerShdw blurRad="190500" dist="88900" dir="2700000" algn="tl" rotWithShape="0">
              <a:srgbClr val="000000">
                <a:alpha val="20000"/>
              </a:srgbClr>
            </a:outerShdw>
          </a:effectLst>
        </p:spPr>
      </p:pic>
      <p:sp>
        <p:nvSpPr>
          <p:cNvPr id="29" name="Google Shape;29;p3"/>
          <p:cNvSpPr txBox="1"/>
          <p:nvPr/>
        </p:nvSpPr>
        <p:spPr>
          <a:xfrm>
            <a:off x="5075982" y="3315535"/>
            <a:ext cx="2312100" cy="1644000"/>
          </a:xfrm>
          <a:prstGeom prst="rect">
            <a:avLst/>
          </a:prstGeom>
          <a:solidFill>
            <a:srgbClr val="FFF2CC"/>
          </a:solidFill>
          <a:ln w="38100" cap="flat" cmpd="sng">
            <a:solidFill>
              <a:schemeClr val="accent1"/>
            </a:solidFill>
            <a:prstDash val="solid"/>
            <a:round/>
            <a:headEnd type="none" w="sm" len="sm"/>
            <a:tailEnd type="none" w="sm" len="sm"/>
          </a:ln>
          <a:effectLst>
            <a:outerShdw blurRad="57150" dist="19050" dir="5400000" algn="bl" rotWithShape="0">
              <a:srgbClr val="000000">
                <a:alpha val="36000"/>
              </a:srgbClr>
            </a:outerShdw>
          </a:effectLst>
        </p:spPr>
        <p:txBody>
          <a:bodyPr spcFirstLastPara="1" wrap="square" lIns="162000" tIns="91425" rIns="91425" bIns="91425" anchor="t" anchorCtr="0">
            <a:spAutoFit/>
          </a:bodyPr>
          <a:lstStyle/>
          <a:p>
            <a:pPr marL="0" lvl="0" indent="0" algn="ctr" rtl="0">
              <a:spcBef>
                <a:spcPts val="0"/>
              </a:spcBef>
              <a:spcAft>
                <a:spcPts val="0"/>
              </a:spcAft>
              <a:buNone/>
            </a:pPr>
            <a:r>
              <a:rPr lang="en-ID" sz="2200" b="1">
                <a:solidFill>
                  <a:schemeClr val="accent1"/>
                </a:solidFill>
                <a:latin typeface="Roboto"/>
                <a:ea typeface="Roboto"/>
                <a:cs typeface="Roboto"/>
                <a:sym typeface="Roboto"/>
              </a:rPr>
              <a:t>Include:</a:t>
            </a:r>
            <a:endParaRPr sz="2200" b="1">
              <a:solidFill>
                <a:schemeClr val="accent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Chief Complaint and HPI</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Key Findings</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Vitals</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Interventions</a:t>
            </a:r>
            <a:endParaRPr b="1" i="1">
              <a:solidFill>
                <a:schemeClr val="dk1"/>
              </a:solidFill>
              <a:latin typeface="Roboto"/>
              <a:ea typeface="Roboto"/>
              <a:cs typeface="Roboto"/>
              <a:sym typeface="Roboto"/>
            </a:endParaRPr>
          </a:p>
        </p:txBody>
      </p:sp>
      <p:pic>
        <p:nvPicPr>
          <p:cNvPr id="30" name="Google Shape;30;p3"/>
          <p:cNvPicPr preferRelativeResize="0"/>
          <p:nvPr/>
        </p:nvPicPr>
        <p:blipFill rotWithShape="1">
          <a:blip r:embed="rId9">
            <a:alphaModFix/>
          </a:blip>
          <a:srcRect/>
          <a:stretch/>
        </p:blipFill>
        <p:spPr>
          <a:xfrm>
            <a:off x="8555591" y="2464512"/>
            <a:ext cx="274320" cy="274320"/>
          </a:xfrm>
          <a:prstGeom prst="rect">
            <a:avLst/>
          </a:prstGeom>
          <a:noFill/>
          <a:ln>
            <a:noFill/>
          </a:ln>
          <a:effectLst>
            <a:outerShdw blurRad="50800" dist="38100" dir="2700000" algn="tl" rotWithShape="0">
              <a:srgbClr val="000000">
                <a:alpha val="40000"/>
              </a:srgbClr>
            </a:outerShdw>
          </a:effectLst>
        </p:spPr>
      </p:pic>
      <p:pic>
        <p:nvPicPr>
          <p:cNvPr id="31" name="Google Shape;31;p3"/>
          <p:cNvPicPr preferRelativeResize="0"/>
          <p:nvPr/>
        </p:nvPicPr>
        <p:blipFill rotWithShape="1">
          <a:blip r:embed="rId12">
            <a:alphaModFix/>
          </a:blip>
          <a:srcRect/>
          <a:stretch/>
        </p:blipFill>
        <p:spPr>
          <a:xfrm>
            <a:off x="10583441" y="4429378"/>
            <a:ext cx="274320" cy="274320"/>
          </a:xfrm>
          <a:prstGeom prst="rect">
            <a:avLst/>
          </a:prstGeom>
          <a:noFill/>
          <a:ln>
            <a:noFill/>
          </a:ln>
          <a:effectLst>
            <a:outerShdw blurRad="50800" dist="38100" dir="2700000" algn="tl" rotWithShape="0">
              <a:srgbClr val="000000">
                <a:alpha val="40000"/>
              </a:srgbClr>
            </a:outerShdw>
          </a:effectLst>
        </p:spPr>
      </p:pic>
      <p:sp>
        <p:nvSpPr>
          <p:cNvPr id="32" name="Google Shape;32;p3"/>
          <p:cNvSpPr txBox="1"/>
          <p:nvPr/>
        </p:nvSpPr>
        <p:spPr>
          <a:xfrm>
            <a:off x="5338800" y="856521"/>
            <a:ext cx="6369600" cy="433800"/>
          </a:xfrm>
          <a:prstGeom prst="rect">
            <a:avLst/>
          </a:prstGeom>
          <a:noFill/>
          <a:ln>
            <a:noFill/>
          </a:ln>
        </p:spPr>
        <p:txBody>
          <a:bodyPr spcFirstLastPara="1" wrap="square" lIns="91425" tIns="91425" rIns="91425" bIns="91425" anchor="t" anchorCtr="0">
            <a:noAutofit/>
          </a:bodyPr>
          <a:lstStyle/>
          <a:p>
            <a:pPr marL="0" marR="0" lvl="0" indent="0" algn="ctr" rtl="0">
              <a:lnSpc>
                <a:spcPct val="120000"/>
              </a:lnSpc>
              <a:spcBef>
                <a:spcPts val="0"/>
              </a:spcBef>
              <a:spcAft>
                <a:spcPts val="0"/>
              </a:spcAft>
              <a:buNone/>
            </a:pPr>
            <a:r>
              <a:rPr lang="en-ID" sz="1300" i="1">
                <a:solidFill>
                  <a:srgbClr val="676767"/>
                </a:solidFill>
                <a:latin typeface="Roboto"/>
                <a:ea typeface="Roboto"/>
                <a:cs typeface="Roboto"/>
                <a:sym typeface="Roboto"/>
              </a:rPr>
              <a:t>Note: All patient information can be added at any time, before or after patient creation.</a:t>
            </a:r>
            <a:endParaRPr sz="1300" i="1">
              <a:solidFill>
                <a:srgbClr val="676767"/>
              </a:solidFill>
              <a:latin typeface="Roboto"/>
              <a:ea typeface="Roboto"/>
              <a:cs typeface="Roboto"/>
              <a:sym typeface="Roboto"/>
            </a:endParaRPr>
          </a:p>
        </p:txBody>
      </p:sp>
      <p:sp>
        <p:nvSpPr>
          <p:cNvPr id="33" name="Google Shape;33;p3"/>
          <p:cNvSpPr/>
          <p:nvPr/>
        </p:nvSpPr>
        <p:spPr>
          <a:xfrm>
            <a:off x="12409200" y="4525018"/>
            <a:ext cx="1293000" cy="1293000"/>
          </a:xfrm>
          <a:prstGeom prst="roundRect">
            <a:avLst>
              <a:gd name="adj" fmla="val 16667"/>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accent1"/>
              </a:highlight>
            </a:endParaRPr>
          </a:p>
          <a:p>
            <a:pPr marL="0" lvl="0" indent="0" algn="ctr" rtl="0">
              <a:spcBef>
                <a:spcPts val="0"/>
              </a:spcBef>
              <a:spcAft>
                <a:spcPts val="0"/>
              </a:spcAft>
              <a:buNone/>
            </a:pPr>
            <a:endParaRPr>
              <a:highlight>
                <a:schemeClr val="accent1"/>
              </a:highlight>
            </a:endParaRPr>
          </a:p>
          <a:p>
            <a:pPr marL="0" lvl="0" indent="0" algn="ctr" rtl="0">
              <a:spcBef>
                <a:spcPts val="0"/>
              </a:spcBef>
              <a:spcAft>
                <a:spcPts val="0"/>
              </a:spcAft>
              <a:buNone/>
            </a:pPr>
            <a:endParaRPr>
              <a:highlight>
                <a:schemeClr val="accent1"/>
              </a:highlight>
            </a:endParaRPr>
          </a:p>
          <a:p>
            <a:pPr marL="0" lvl="0" indent="0" algn="ctr" rtl="0">
              <a:spcBef>
                <a:spcPts val="0"/>
              </a:spcBef>
              <a:spcAft>
                <a:spcPts val="0"/>
              </a:spcAft>
              <a:buNone/>
            </a:pPr>
            <a:endParaRPr>
              <a:highlight>
                <a:schemeClr val="accent1"/>
              </a:highlight>
            </a:endParaRPr>
          </a:p>
          <a:p>
            <a:pPr marL="0" lvl="0" indent="0" algn="ctr" rtl="0">
              <a:spcBef>
                <a:spcPts val="0"/>
              </a:spcBef>
              <a:spcAft>
                <a:spcPts val="0"/>
              </a:spcAft>
              <a:buNone/>
            </a:pPr>
            <a:endParaRPr>
              <a:highlight>
                <a:schemeClr val="accent1"/>
              </a:highlight>
            </a:endParaRPr>
          </a:p>
          <a:p>
            <a:pPr marL="0" lvl="0" indent="0" algn="ctr" rtl="0">
              <a:spcBef>
                <a:spcPts val="0"/>
              </a:spcBef>
              <a:spcAft>
                <a:spcPts val="0"/>
              </a:spcAft>
              <a:buNone/>
            </a:pPr>
            <a:endParaRPr>
              <a:highlight>
                <a:schemeClr val="accent1"/>
              </a:highlight>
            </a:endParaRPr>
          </a:p>
          <a:p>
            <a:pPr marL="0" lvl="0" indent="0" algn="ctr" rtl="0">
              <a:spcBef>
                <a:spcPts val="0"/>
              </a:spcBef>
              <a:spcAft>
                <a:spcPts val="0"/>
              </a:spcAft>
              <a:buNone/>
            </a:pPr>
            <a:endParaRPr>
              <a:highlight>
                <a:schemeClr val="accent1"/>
              </a:highlight>
            </a:endParaRPr>
          </a:p>
        </p:txBody>
      </p:sp>
      <p:sp>
        <p:nvSpPr>
          <p:cNvPr id="34" name="Google Shape;34;p3"/>
          <p:cNvSpPr txBox="1"/>
          <p:nvPr/>
        </p:nvSpPr>
        <p:spPr>
          <a:xfrm>
            <a:off x="13753363" y="4879013"/>
            <a:ext cx="1135800" cy="58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ID" sz="1800" b="1">
                <a:solidFill>
                  <a:schemeClr val="accent1"/>
                </a:solidFill>
              </a:rPr>
              <a:t>WATCH</a:t>
            </a:r>
            <a:br>
              <a:rPr lang="en-ID" sz="1800" b="1">
                <a:solidFill>
                  <a:schemeClr val="accent1"/>
                </a:solidFill>
              </a:rPr>
            </a:br>
            <a:r>
              <a:rPr lang="en-ID" sz="1800" b="1">
                <a:solidFill>
                  <a:schemeClr val="accent1"/>
                </a:solidFill>
              </a:rPr>
              <a:t>VIDEO</a:t>
            </a:r>
            <a:endParaRPr sz="1800" b="1">
              <a:solidFill>
                <a:schemeClr val="accent1"/>
              </a:solidFill>
            </a:endParaRPr>
          </a:p>
        </p:txBody>
      </p:sp>
      <p:cxnSp>
        <p:nvCxnSpPr>
          <p:cNvPr id="35" name="Google Shape;35;p3"/>
          <p:cNvCxnSpPr>
            <a:endCxn id="29" idx="1"/>
          </p:cNvCxnSpPr>
          <p:nvPr/>
        </p:nvCxnSpPr>
        <p:spPr>
          <a:xfrm rot="10800000" flipH="1">
            <a:off x="4185882" y="4137535"/>
            <a:ext cx="890100" cy="600600"/>
          </a:xfrm>
          <a:prstGeom prst="straightConnector1">
            <a:avLst/>
          </a:prstGeom>
          <a:noFill/>
          <a:ln w="38100" cap="flat" cmpd="sng">
            <a:solidFill>
              <a:schemeClr val="accent1"/>
            </a:solidFill>
            <a:prstDash val="solid"/>
            <a:round/>
            <a:headEnd type="none" w="med" len="med"/>
            <a:tailEnd type="triangle" w="med" len="med"/>
          </a:ln>
        </p:spPr>
      </p:cxnSp>
      <p:pic>
        <p:nvPicPr>
          <p:cNvPr id="36" name="Google Shape;36;p3"/>
          <p:cNvPicPr preferRelativeResize="0"/>
          <p:nvPr/>
        </p:nvPicPr>
        <p:blipFill rotWithShape="1">
          <a:blip r:embed="rId13">
            <a:alphaModFix/>
          </a:blip>
          <a:srcRect/>
          <a:stretch/>
        </p:blipFill>
        <p:spPr>
          <a:xfrm>
            <a:off x="11269682" y="3353338"/>
            <a:ext cx="274320" cy="274320"/>
          </a:xfrm>
          <a:prstGeom prst="rect">
            <a:avLst/>
          </a:prstGeom>
          <a:noFill/>
          <a:ln>
            <a:noFill/>
          </a:ln>
          <a:effectLst>
            <a:outerShdw blurRad="50800" dist="38100" dir="2700000" algn="tl" rotWithShape="0">
              <a:srgbClr val="000000">
                <a:alpha val="40000"/>
              </a:srgbClr>
            </a:outerShdw>
          </a:effectLst>
        </p:spPr>
      </p:pic>
      <p:pic>
        <p:nvPicPr>
          <p:cNvPr id="37" name="Google Shape;37;p3"/>
          <p:cNvPicPr preferRelativeResize="0"/>
          <p:nvPr/>
        </p:nvPicPr>
        <p:blipFill rotWithShape="1">
          <a:blip r:embed="rId12">
            <a:alphaModFix/>
          </a:blip>
          <a:srcRect/>
          <a:stretch/>
        </p:blipFill>
        <p:spPr>
          <a:xfrm>
            <a:off x="446141" y="5787090"/>
            <a:ext cx="274320" cy="274320"/>
          </a:xfrm>
          <a:prstGeom prst="rect">
            <a:avLst/>
          </a:prstGeom>
          <a:noFill/>
          <a:ln>
            <a:noFill/>
          </a:ln>
          <a:effectLst>
            <a:outerShdw blurRad="50800" dist="38100" dir="2700000" algn="tl" rotWithShape="0">
              <a:srgbClr val="000000">
                <a:alpha val="40000"/>
              </a:srgbClr>
            </a:outerShdw>
          </a:effectLst>
        </p:spPr>
      </p:pic>
      <p:pic>
        <p:nvPicPr>
          <p:cNvPr id="38" name="Google Shape;38;p3"/>
          <p:cNvPicPr preferRelativeResize="0"/>
          <p:nvPr/>
        </p:nvPicPr>
        <p:blipFill rotWithShape="1">
          <a:blip r:embed="rId13">
            <a:alphaModFix/>
          </a:blip>
          <a:srcRect/>
          <a:stretch/>
        </p:blipFill>
        <p:spPr>
          <a:xfrm>
            <a:off x="446145" y="6094431"/>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15"/>
          <p:cNvPicPr preferRelativeResize="0"/>
          <p:nvPr/>
        </p:nvPicPr>
        <p:blipFill rotWithShape="1">
          <a:blip r:embed="rId3">
            <a:alphaModFix/>
          </a:blip>
          <a:srcRect t="10537" b="5365"/>
          <a:stretch/>
        </p:blipFill>
        <p:spPr>
          <a:xfrm>
            <a:off x="9707050" y="12932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71" name="Google Shape;171;p15"/>
          <p:cNvSpPr txBox="1"/>
          <p:nvPr/>
        </p:nvSpPr>
        <p:spPr>
          <a:xfrm>
            <a:off x="290853" y="302650"/>
            <a:ext cx="9416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Create Patient - Prehospital Notification</a:t>
            </a:r>
            <a:endParaRPr sz="3200" b="1" i="0" u="none" strike="noStrike" cap="none">
              <a:solidFill>
                <a:srgbClr val="0E0E0E"/>
              </a:solidFill>
              <a:latin typeface="Roboto"/>
              <a:ea typeface="Roboto"/>
              <a:cs typeface="Roboto"/>
              <a:sym typeface="Roboto"/>
            </a:endParaRPr>
          </a:p>
        </p:txBody>
      </p:sp>
      <p:sp>
        <p:nvSpPr>
          <p:cNvPr id="172" name="Google Shape;172;p15"/>
          <p:cNvSpPr txBox="1"/>
          <p:nvPr/>
        </p:nvSpPr>
        <p:spPr>
          <a:xfrm>
            <a:off x="737525" y="967700"/>
            <a:ext cx="4601400" cy="49120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1900" b="1" i="1" dirty="0">
                <a:solidFill>
                  <a:schemeClr val="accent4"/>
                </a:solidFill>
                <a:latin typeface="Roboto"/>
                <a:ea typeface="Roboto"/>
                <a:cs typeface="Roboto"/>
                <a:sym typeface="Roboto"/>
              </a:rPr>
              <a:t>Scan</a:t>
            </a:r>
            <a:r>
              <a:rPr lang="en-ID" sz="1900" b="1" dirty="0">
                <a:solidFill>
                  <a:srgbClr val="515151"/>
                </a:solidFill>
                <a:latin typeface="Roboto"/>
                <a:ea typeface="Roboto"/>
                <a:cs typeface="Roboto"/>
                <a:sym typeface="Roboto"/>
              </a:rPr>
              <a:t> Wristband - Create Patient</a:t>
            </a:r>
            <a:endParaRPr sz="900" b="0" i="0" u="none" strike="noStrike" cap="none" dirty="0">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dirty="0">
                <a:solidFill>
                  <a:srgbClr val="676767"/>
                </a:solidFill>
                <a:latin typeface="Roboto"/>
                <a:ea typeface="Roboto"/>
                <a:cs typeface="Roboto"/>
                <a:sym typeface="Roboto"/>
              </a:rPr>
              <a:t>Tap </a:t>
            </a:r>
            <a:r>
              <a:rPr lang="en-ID" sz="1500" b="1" i="1" dirty="0">
                <a:solidFill>
                  <a:srgbClr val="676767"/>
                </a:solidFill>
                <a:latin typeface="Roboto"/>
                <a:ea typeface="Roboto"/>
                <a:cs typeface="Roboto"/>
                <a:sym typeface="Roboto"/>
              </a:rPr>
              <a:t>NEW </a:t>
            </a:r>
            <a:r>
              <a:rPr lang="en-ID" sz="1500" dirty="0">
                <a:solidFill>
                  <a:srgbClr val="676767"/>
                </a:solidFill>
                <a:latin typeface="Roboto"/>
                <a:ea typeface="Roboto"/>
                <a:cs typeface="Roboto"/>
                <a:sym typeface="Roboto"/>
              </a:rPr>
              <a:t>if not using Patient Movement wristband</a:t>
            </a:r>
            <a:endParaRPr sz="1500" dirty="0">
              <a:solidFill>
                <a:srgbClr val="515151"/>
              </a:solidFill>
              <a:latin typeface="Roboto"/>
              <a:ea typeface="Roboto"/>
              <a:cs typeface="Roboto"/>
              <a:sym typeface="Roboto"/>
            </a:endParaRPr>
          </a:p>
          <a:p>
            <a:pPr marL="0" marR="0" lvl="0" indent="0" algn="l" rtl="0">
              <a:lnSpc>
                <a:spcPct val="120000"/>
              </a:lnSpc>
              <a:spcBef>
                <a:spcPts val="600"/>
              </a:spcBef>
              <a:spcAft>
                <a:spcPts val="0"/>
              </a:spcAft>
              <a:buNone/>
            </a:pPr>
            <a:r>
              <a:rPr lang="en-ID" sz="1900" b="1" i="1" dirty="0">
                <a:solidFill>
                  <a:schemeClr val="accent1"/>
                </a:solidFill>
                <a:latin typeface="Roboto"/>
                <a:ea typeface="Roboto"/>
                <a:cs typeface="Roboto"/>
                <a:sym typeface="Roboto"/>
              </a:rPr>
              <a:t>Scan</a:t>
            </a:r>
            <a:r>
              <a:rPr lang="en-ID" sz="1900" b="1" dirty="0">
                <a:solidFill>
                  <a:srgbClr val="515151"/>
                </a:solidFill>
                <a:latin typeface="Roboto"/>
                <a:ea typeface="Roboto"/>
                <a:cs typeface="Roboto"/>
                <a:sym typeface="Roboto"/>
              </a:rPr>
              <a:t> Driver’s License - Demographics</a:t>
            </a:r>
            <a:endParaRPr sz="1800" b="1" dirty="0">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Enter demographics manually if not available</a:t>
            </a:r>
            <a:endParaRPr sz="1500"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Rapid: </a:t>
            </a:r>
            <a:r>
              <a:rPr lang="en-ID" sz="1500" b="1" i="1" dirty="0">
                <a:solidFill>
                  <a:srgbClr val="676767"/>
                </a:solidFill>
                <a:latin typeface="Roboto"/>
                <a:ea typeface="Roboto"/>
                <a:cs typeface="Roboto"/>
                <a:sym typeface="Roboto"/>
              </a:rPr>
              <a:t>Unknown </a:t>
            </a:r>
            <a:r>
              <a:rPr lang="en-ID" sz="1500" dirty="0">
                <a:solidFill>
                  <a:srgbClr val="676767"/>
                </a:solidFill>
                <a:latin typeface="Roboto"/>
                <a:ea typeface="Roboto"/>
                <a:cs typeface="Roboto"/>
                <a:sym typeface="Roboto"/>
              </a:rPr>
              <a:t>name, estimated </a:t>
            </a:r>
            <a:r>
              <a:rPr lang="en-ID" sz="1500" b="1" i="1" dirty="0">
                <a:solidFill>
                  <a:srgbClr val="676767"/>
                </a:solidFill>
                <a:latin typeface="Roboto"/>
                <a:ea typeface="Roboto"/>
                <a:cs typeface="Roboto"/>
                <a:sym typeface="Roboto"/>
              </a:rPr>
              <a:t>Age</a:t>
            </a:r>
            <a:r>
              <a:rPr lang="en-ID" sz="1500" dirty="0">
                <a:solidFill>
                  <a:srgbClr val="676767"/>
                </a:solidFill>
                <a:latin typeface="Roboto"/>
                <a:ea typeface="Roboto"/>
                <a:cs typeface="Roboto"/>
                <a:sym typeface="Roboto"/>
              </a:rPr>
              <a:t>, </a:t>
            </a:r>
            <a:r>
              <a:rPr lang="en-ID" sz="1500" b="1" i="1" dirty="0">
                <a:solidFill>
                  <a:srgbClr val="676767"/>
                </a:solidFill>
                <a:latin typeface="Roboto"/>
                <a:ea typeface="Roboto"/>
                <a:cs typeface="Roboto"/>
                <a:sym typeface="Roboto"/>
              </a:rPr>
              <a:t>Gender</a:t>
            </a:r>
            <a:endParaRPr sz="1500" b="1" i="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dirty="0">
                <a:solidFill>
                  <a:schemeClr val="accent1"/>
                </a:solidFill>
                <a:latin typeface="Roboto"/>
                <a:ea typeface="Roboto"/>
                <a:cs typeface="Roboto"/>
                <a:sym typeface="Roboto"/>
              </a:rPr>
              <a:t>Photos</a:t>
            </a:r>
            <a:endParaRPr sz="600" b="1" i="1" dirty="0">
              <a:solidFill>
                <a:schemeClr val="accent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b="1" i="1" dirty="0">
                <a:solidFill>
                  <a:srgbClr val="676767"/>
                </a:solidFill>
                <a:latin typeface="Roboto"/>
                <a:ea typeface="Roboto"/>
                <a:cs typeface="Roboto"/>
                <a:sym typeface="Roboto"/>
              </a:rPr>
              <a:t>Images</a:t>
            </a:r>
            <a:r>
              <a:rPr lang="en-ID" sz="1500" dirty="0">
                <a:solidFill>
                  <a:srgbClr val="676767"/>
                </a:solidFill>
                <a:latin typeface="Roboto"/>
                <a:ea typeface="Roboto"/>
                <a:cs typeface="Roboto"/>
                <a:sym typeface="Roboto"/>
              </a:rPr>
              <a:t>:  Patient, scene, paperwork…</a:t>
            </a:r>
            <a:endParaRPr sz="1500"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b="1" i="1" dirty="0">
                <a:solidFill>
                  <a:srgbClr val="676767"/>
                </a:solidFill>
                <a:latin typeface="Roboto"/>
                <a:ea typeface="Roboto"/>
                <a:cs typeface="Roboto"/>
                <a:sym typeface="Roboto"/>
              </a:rPr>
              <a:t>ECG</a:t>
            </a:r>
            <a:r>
              <a:rPr lang="en-ID" sz="1500" dirty="0">
                <a:solidFill>
                  <a:srgbClr val="676767"/>
                </a:solidFill>
                <a:latin typeface="Roboto"/>
                <a:ea typeface="Roboto"/>
                <a:cs typeface="Roboto"/>
                <a:sym typeface="Roboto"/>
              </a:rPr>
              <a:t>: Photo or attach from monitor</a:t>
            </a:r>
            <a:endParaRPr sz="1500"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dirty="0">
                <a:solidFill>
                  <a:srgbClr val="515151"/>
                </a:solidFill>
                <a:latin typeface="Roboto"/>
                <a:ea typeface="Roboto"/>
                <a:cs typeface="Roboto"/>
                <a:sym typeface="Roboto"/>
              </a:rPr>
              <a:t>Patient Type</a:t>
            </a:r>
            <a:endParaRPr sz="1300" b="1" dirty="0">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Select General</a:t>
            </a:r>
            <a:endParaRPr sz="1500"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dirty="0">
                <a:solidFill>
                  <a:srgbClr val="676767"/>
                </a:solidFill>
                <a:latin typeface="Roboto"/>
                <a:ea typeface="Roboto"/>
                <a:cs typeface="Roboto"/>
                <a:sym typeface="Roboto"/>
              </a:rPr>
              <a:t>Upgrade as needed anytime</a:t>
            </a:r>
            <a:endParaRPr sz="1500"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dirty="0">
                <a:solidFill>
                  <a:schemeClr val="accent1"/>
                </a:solidFill>
                <a:latin typeface="Roboto"/>
                <a:ea typeface="Roboto"/>
                <a:cs typeface="Roboto"/>
                <a:sym typeface="Roboto"/>
              </a:rPr>
              <a:t>Voice to Text</a:t>
            </a:r>
            <a:r>
              <a:rPr lang="en-ID" sz="1900" b="1" dirty="0">
                <a:solidFill>
                  <a:srgbClr val="515151"/>
                </a:solidFill>
                <a:latin typeface="Roboto"/>
                <a:ea typeface="Roboto"/>
                <a:cs typeface="Roboto"/>
                <a:sym typeface="Roboto"/>
              </a:rPr>
              <a:t> </a:t>
            </a:r>
            <a:r>
              <a:rPr lang="en-ID" sz="1900" dirty="0">
                <a:solidFill>
                  <a:srgbClr val="515151"/>
                </a:solidFill>
                <a:latin typeface="Roboto"/>
                <a:ea typeface="Roboto"/>
                <a:cs typeface="Roboto"/>
                <a:sym typeface="Roboto"/>
              </a:rPr>
              <a:t>additional details</a:t>
            </a:r>
            <a:endParaRPr sz="1900" dirty="0">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dirty="0">
                <a:solidFill>
                  <a:srgbClr val="676767"/>
                </a:solidFill>
                <a:latin typeface="Roboto"/>
                <a:ea typeface="Roboto"/>
                <a:cs typeface="Roboto"/>
                <a:sym typeface="Roboto"/>
              </a:rPr>
              <a:t>Dictate your normal prehospital report</a:t>
            </a:r>
          </a:p>
          <a:p>
            <a:pPr marL="285750" indent="-279400">
              <a:lnSpc>
                <a:spcPct val="120000"/>
              </a:lnSpc>
              <a:buClr>
                <a:srgbClr val="676767"/>
              </a:buClr>
              <a:buSzPts val="1500"/>
              <a:buFont typeface="Roboto"/>
              <a:buChar char="•"/>
            </a:pPr>
            <a:r>
              <a:rPr lang="en-ID" sz="1500" dirty="0">
                <a:solidFill>
                  <a:srgbClr val="676767"/>
                </a:solidFill>
                <a:latin typeface="Roboto"/>
                <a:ea typeface="Roboto"/>
                <a:cs typeface="Roboto"/>
                <a:sym typeface="Roboto"/>
              </a:rPr>
              <a:t>“Eat the mic” - Hold microphone close to mouth</a:t>
            </a:r>
            <a:endParaRPr sz="1500" dirty="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dirty="0">
              <a:solidFill>
                <a:srgbClr val="676767"/>
              </a:solidFill>
              <a:latin typeface="Roboto"/>
              <a:ea typeface="Roboto"/>
              <a:cs typeface="Roboto"/>
              <a:sym typeface="Roboto"/>
            </a:endParaRPr>
          </a:p>
        </p:txBody>
      </p:sp>
      <p:pic>
        <p:nvPicPr>
          <p:cNvPr id="173" name="Google Shape;173;p15"/>
          <p:cNvPicPr preferRelativeResize="0"/>
          <p:nvPr/>
        </p:nvPicPr>
        <p:blipFill rotWithShape="1">
          <a:blip r:embed="rId4">
            <a:alphaModFix/>
          </a:blip>
          <a:srcRect t="4197" b="59740"/>
          <a:stretch/>
        </p:blipFill>
        <p:spPr>
          <a:xfrm>
            <a:off x="5338800" y="1289075"/>
            <a:ext cx="2027100" cy="158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74" name="Google Shape;174;p15"/>
          <p:cNvPicPr preferRelativeResize="0"/>
          <p:nvPr/>
        </p:nvPicPr>
        <p:blipFill rotWithShape="1">
          <a:blip r:embed="rId5">
            <a:alphaModFix/>
          </a:blip>
          <a:srcRect/>
          <a:stretch/>
        </p:blipFill>
        <p:spPr>
          <a:xfrm>
            <a:off x="406360" y="3678347"/>
            <a:ext cx="353886" cy="353886"/>
          </a:xfrm>
          <a:prstGeom prst="rect">
            <a:avLst/>
          </a:prstGeom>
          <a:noFill/>
          <a:ln>
            <a:noFill/>
          </a:ln>
          <a:effectLst>
            <a:outerShdw blurRad="50800" dist="38100" dir="2700000" algn="tl" rotWithShape="0">
              <a:srgbClr val="000000">
                <a:alpha val="40000"/>
              </a:srgbClr>
            </a:outerShdw>
          </a:effectLst>
        </p:spPr>
      </p:pic>
      <p:pic>
        <p:nvPicPr>
          <p:cNvPr id="175" name="Google Shape;175;p15"/>
          <p:cNvPicPr preferRelativeResize="0"/>
          <p:nvPr/>
        </p:nvPicPr>
        <p:blipFill rotWithShape="1">
          <a:blip r:embed="rId6">
            <a:alphaModFix/>
          </a:blip>
          <a:srcRect/>
          <a:stretch/>
        </p:blipFill>
        <p:spPr>
          <a:xfrm>
            <a:off x="406360" y="4582381"/>
            <a:ext cx="353886" cy="353886"/>
          </a:xfrm>
          <a:prstGeom prst="rect">
            <a:avLst/>
          </a:prstGeom>
          <a:noFill/>
          <a:ln>
            <a:noFill/>
          </a:ln>
          <a:effectLst>
            <a:outerShdw blurRad="50800" dist="38100" dir="2700000" algn="tl" rotWithShape="0">
              <a:srgbClr val="000000">
                <a:alpha val="40000"/>
              </a:srgbClr>
            </a:outerShdw>
          </a:effectLst>
        </p:spPr>
      </p:pic>
      <p:pic>
        <p:nvPicPr>
          <p:cNvPr id="176" name="Google Shape;176;p15"/>
          <p:cNvPicPr preferRelativeResize="0"/>
          <p:nvPr/>
        </p:nvPicPr>
        <p:blipFill rotWithShape="1">
          <a:blip r:embed="rId7">
            <a:alphaModFix/>
          </a:blip>
          <a:srcRect t="4095" b="11807"/>
          <a:stretch/>
        </p:blipFill>
        <p:spPr>
          <a:xfrm>
            <a:off x="7522925" y="12940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77" name="Google Shape;177;p15"/>
          <p:cNvPicPr preferRelativeResize="0"/>
          <p:nvPr/>
        </p:nvPicPr>
        <p:blipFill rotWithShape="1">
          <a:blip r:embed="rId8">
            <a:alphaModFix/>
          </a:blip>
          <a:srcRect/>
          <a:stretch/>
        </p:blipFill>
        <p:spPr>
          <a:xfrm>
            <a:off x="406211" y="994275"/>
            <a:ext cx="354196" cy="354196"/>
          </a:xfrm>
          <a:prstGeom prst="rect">
            <a:avLst/>
          </a:prstGeom>
          <a:noFill/>
          <a:ln>
            <a:noFill/>
          </a:ln>
          <a:effectLst>
            <a:outerShdw blurRad="50800" dist="38100" dir="2700000" algn="tl" rotWithShape="0">
              <a:srgbClr val="000000">
                <a:alpha val="40000"/>
              </a:srgbClr>
            </a:outerShdw>
          </a:effectLst>
        </p:spPr>
      </p:pic>
      <p:pic>
        <p:nvPicPr>
          <p:cNvPr id="178" name="Google Shape;178;p15"/>
          <p:cNvPicPr preferRelativeResize="0"/>
          <p:nvPr/>
        </p:nvPicPr>
        <p:blipFill rotWithShape="1">
          <a:blip r:embed="rId9">
            <a:alphaModFix/>
          </a:blip>
          <a:srcRect/>
          <a:stretch/>
        </p:blipFill>
        <p:spPr>
          <a:xfrm>
            <a:off x="406360" y="1908997"/>
            <a:ext cx="353886" cy="353886"/>
          </a:xfrm>
          <a:prstGeom prst="rect">
            <a:avLst/>
          </a:prstGeom>
          <a:noFill/>
          <a:ln>
            <a:noFill/>
          </a:ln>
          <a:effectLst>
            <a:outerShdw blurRad="50800" dist="38100" dir="2700000" algn="tl" rotWithShape="0">
              <a:srgbClr val="000000">
                <a:alpha val="40000"/>
              </a:srgbClr>
            </a:outerShdw>
          </a:effectLst>
        </p:spPr>
      </p:pic>
      <p:pic>
        <p:nvPicPr>
          <p:cNvPr id="179" name="Google Shape;179;p15"/>
          <p:cNvPicPr preferRelativeResize="0"/>
          <p:nvPr/>
        </p:nvPicPr>
        <p:blipFill rotWithShape="1">
          <a:blip r:embed="rId10">
            <a:alphaModFix/>
          </a:blip>
          <a:srcRect/>
          <a:stretch/>
        </p:blipFill>
        <p:spPr>
          <a:xfrm>
            <a:off x="406360" y="2788475"/>
            <a:ext cx="353886" cy="353886"/>
          </a:xfrm>
          <a:prstGeom prst="rect">
            <a:avLst/>
          </a:prstGeom>
          <a:noFill/>
          <a:ln>
            <a:noFill/>
          </a:ln>
          <a:effectLst>
            <a:outerShdw blurRad="50800" dist="38100" dir="2700000" algn="tl" rotWithShape="0">
              <a:srgbClr val="000000">
                <a:alpha val="40000"/>
              </a:srgbClr>
            </a:outerShdw>
          </a:effectLst>
        </p:spPr>
      </p:pic>
      <p:pic>
        <p:nvPicPr>
          <p:cNvPr id="180" name="Google Shape;180;p15"/>
          <p:cNvPicPr preferRelativeResize="0"/>
          <p:nvPr/>
        </p:nvPicPr>
        <p:blipFill>
          <a:blip r:embed="rId11">
            <a:alphaModFix/>
          </a:blip>
          <a:stretch>
            <a:fillRect/>
          </a:stretch>
        </p:blipFill>
        <p:spPr>
          <a:xfrm>
            <a:off x="6740925" y="2238926"/>
            <a:ext cx="559125" cy="585000"/>
          </a:xfrm>
          <a:prstGeom prst="rect">
            <a:avLst/>
          </a:prstGeom>
          <a:noFill/>
          <a:ln>
            <a:noFill/>
          </a:ln>
          <a:effectLst>
            <a:outerShdw blurRad="190500" dist="88900" dir="2700000" algn="tl" rotWithShape="0">
              <a:srgbClr val="000000">
                <a:alpha val="20000"/>
              </a:srgbClr>
            </a:outerShdw>
          </a:effectLst>
        </p:spPr>
      </p:pic>
      <p:sp>
        <p:nvSpPr>
          <p:cNvPr id="181" name="Google Shape;181;p15"/>
          <p:cNvSpPr txBox="1"/>
          <p:nvPr/>
        </p:nvSpPr>
        <p:spPr>
          <a:xfrm>
            <a:off x="5075982" y="3315535"/>
            <a:ext cx="2312100" cy="1644000"/>
          </a:xfrm>
          <a:prstGeom prst="rect">
            <a:avLst/>
          </a:prstGeom>
          <a:solidFill>
            <a:srgbClr val="FFF2CC"/>
          </a:solidFill>
          <a:ln w="38100" cap="flat" cmpd="sng">
            <a:solidFill>
              <a:schemeClr val="accent1"/>
            </a:solidFill>
            <a:prstDash val="solid"/>
            <a:round/>
            <a:headEnd type="none" w="sm" len="sm"/>
            <a:tailEnd type="none" w="sm" len="sm"/>
          </a:ln>
          <a:effectLst>
            <a:outerShdw blurRad="57150" dist="19050" dir="5400000" algn="bl" rotWithShape="0">
              <a:srgbClr val="000000">
                <a:alpha val="36000"/>
              </a:srgbClr>
            </a:outerShdw>
          </a:effectLst>
        </p:spPr>
        <p:txBody>
          <a:bodyPr spcFirstLastPara="1" wrap="square" lIns="162000" tIns="91425" rIns="91425" bIns="91425" anchor="t" anchorCtr="0">
            <a:spAutoFit/>
          </a:bodyPr>
          <a:lstStyle/>
          <a:p>
            <a:pPr marL="0" lvl="0" indent="0" algn="ctr" rtl="0">
              <a:spcBef>
                <a:spcPts val="0"/>
              </a:spcBef>
              <a:spcAft>
                <a:spcPts val="0"/>
              </a:spcAft>
              <a:buNone/>
            </a:pPr>
            <a:r>
              <a:rPr lang="en-ID" sz="2200" b="1">
                <a:solidFill>
                  <a:schemeClr val="accent1"/>
                </a:solidFill>
                <a:latin typeface="Roboto"/>
                <a:ea typeface="Roboto"/>
                <a:cs typeface="Roboto"/>
                <a:sym typeface="Roboto"/>
              </a:rPr>
              <a:t>Include:</a:t>
            </a:r>
            <a:endParaRPr sz="2200" b="1">
              <a:solidFill>
                <a:schemeClr val="accent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Chief Complaint and HPI</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Key Findings</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Vitals</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Interventions</a:t>
            </a:r>
            <a:endParaRPr b="1" i="1">
              <a:solidFill>
                <a:schemeClr val="dk1"/>
              </a:solidFill>
              <a:latin typeface="Roboto"/>
              <a:ea typeface="Roboto"/>
              <a:cs typeface="Roboto"/>
              <a:sym typeface="Roboto"/>
            </a:endParaRPr>
          </a:p>
        </p:txBody>
      </p:sp>
      <p:cxnSp>
        <p:nvCxnSpPr>
          <p:cNvPr id="182" name="Google Shape;182;p15"/>
          <p:cNvCxnSpPr>
            <a:endCxn id="181" idx="1"/>
          </p:cNvCxnSpPr>
          <p:nvPr/>
        </p:nvCxnSpPr>
        <p:spPr>
          <a:xfrm rot="10800000" flipH="1">
            <a:off x="4185882" y="4137535"/>
            <a:ext cx="890100" cy="600600"/>
          </a:xfrm>
          <a:prstGeom prst="straightConnector1">
            <a:avLst/>
          </a:prstGeom>
          <a:noFill/>
          <a:ln w="38100" cap="flat" cmpd="sng">
            <a:solidFill>
              <a:schemeClr val="accent1"/>
            </a:solidFill>
            <a:prstDash val="solid"/>
            <a:round/>
            <a:headEnd type="none" w="med" len="med"/>
            <a:tailEnd type="triangle" w="med" len="med"/>
          </a:ln>
        </p:spPr>
      </p:cxnSp>
      <p:sp>
        <p:nvSpPr>
          <p:cNvPr id="183" name="Google Shape;183;p15"/>
          <p:cNvSpPr/>
          <p:nvPr/>
        </p:nvSpPr>
        <p:spPr>
          <a:xfrm>
            <a:off x="9747247" y="2375500"/>
            <a:ext cx="1960800" cy="7320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84" name="Google Shape;184;p15"/>
          <p:cNvPicPr preferRelativeResize="0"/>
          <p:nvPr/>
        </p:nvPicPr>
        <p:blipFill rotWithShape="1">
          <a:blip r:embed="rId6">
            <a:alphaModFix/>
          </a:blip>
          <a:srcRect/>
          <a:stretch/>
        </p:blipFill>
        <p:spPr>
          <a:xfrm>
            <a:off x="10632231" y="2101176"/>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16"/>
          <p:cNvPicPr preferRelativeResize="0"/>
          <p:nvPr/>
        </p:nvPicPr>
        <p:blipFill>
          <a:blip r:embed="rId3">
            <a:alphaModFix/>
          </a:blip>
          <a:stretch>
            <a:fillRect/>
          </a:stretch>
        </p:blipFill>
        <p:spPr>
          <a:xfrm>
            <a:off x="9707050" y="5180287"/>
            <a:ext cx="2027101" cy="1226663"/>
          </a:xfrm>
          <a:prstGeom prst="rect">
            <a:avLst/>
          </a:prstGeom>
          <a:noFill/>
          <a:ln>
            <a:noFill/>
          </a:ln>
        </p:spPr>
      </p:pic>
      <p:pic>
        <p:nvPicPr>
          <p:cNvPr id="190" name="Google Shape;190;p16"/>
          <p:cNvPicPr preferRelativeResize="0"/>
          <p:nvPr/>
        </p:nvPicPr>
        <p:blipFill rotWithShape="1">
          <a:blip r:embed="rId4">
            <a:alphaModFix/>
          </a:blip>
          <a:srcRect t="10537" b="5365"/>
          <a:stretch/>
        </p:blipFill>
        <p:spPr>
          <a:xfrm>
            <a:off x="9707050" y="12932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91" name="Google Shape;191;p16"/>
          <p:cNvSpPr txBox="1"/>
          <p:nvPr/>
        </p:nvSpPr>
        <p:spPr>
          <a:xfrm>
            <a:off x="290853" y="302650"/>
            <a:ext cx="9416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Create Patient - Prehospital Notification</a:t>
            </a:r>
            <a:endParaRPr sz="3200" b="1" i="0" u="none" strike="noStrike" cap="none">
              <a:solidFill>
                <a:srgbClr val="0E0E0E"/>
              </a:solidFill>
              <a:latin typeface="Roboto"/>
              <a:ea typeface="Roboto"/>
              <a:cs typeface="Roboto"/>
              <a:sym typeface="Roboto"/>
            </a:endParaRPr>
          </a:p>
        </p:txBody>
      </p:sp>
      <p:sp>
        <p:nvSpPr>
          <p:cNvPr id="192" name="Google Shape;192;p16"/>
          <p:cNvSpPr txBox="1"/>
          <p:nvPr/>
        </p:nvSpPr>
        <p:spPr>
          <a:xfrm>
            <a:off x="737525" y="967700"/>
            <a:ext cx="4601400" cy="4590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1900" b="1" i="1">
                <a:solidFill>
                  <a:schemeClr val="accent4"/>
                </a:solidFill>
                <a:latin typeface="Roboto"/>
                <a:ea typeface="Roboto"/>
                <a:cs typeface="Roboto"/>
                <a:sym typeface="Roboto"/>
              </a:rPr>
              <a:t>Scan</a:t>
            </a:r>
            <a:r>
              <a:rPr lang="en-ID" sz="1900" b="1">
                <a:solidFill>
                  <a:srgbClr val="515151"/>
                </a:solidFill>
                <a:latin typeface="Roboto"/>
                <a:ea typeface="Roboto"/>
                <a:cs typeface="Roboto"/>
                <a:sym typeface="Roboto"/>
              </a:rPr>
              <a:t> Wristband - Create Patient</a:t>
            </a:r>
            <a:endParaRPr sz="9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a:t>
            </a:r>
            <a:r>
              <a:rPr lang="en-ID" sz="1500" b="1" i="1">
                <a:solidFill>
                  <a:srgbClr val="676767"/>
                </a:solidFill>
                <a:latin typeface="Roboto"/>
                <a:ea typeface="Roboto"/>
                <a:cs typeface="Roboto"/>
                <a:sym typeface="Roboto"/>
              </a:rPr>
              <a:t>NEW </a:t>
            </a:r>
            <a:r>
              <a:rPr lang="en-ID" sz="1500">
                <a:solidFill>
                  <a:srgbClr val="676767"/>
                </a:solidFill>
                <a:latin typeface="Roboto"/>
                <a:ea typeface="Roboto"/>
                <a:cs typeface="Roboto"/>
                <a:sym typeface="Roboto"/>
              </a:rPr>
              <a:t>if not using Patient Movement wristband</a:t>
            </a:r>
            <a:endParaRPr sz="1500">
              <a:solidFill>
                <a:srgbClr val="515151"/>
              </a:solidFill>
              <a:latin typeface="Roboto"/>
              <a:ea typeface="Roboto"/>
              <a:cs typeface="Roboto"/>
              <a:sym typeface="Roboto"/>
            </a:endParaRPr>
          </a:p>
          <a:p>
            <a:pPr marL="0" marR="0" lvl="0" indent="0" algn="l" rtl="0">
              <a:lnSpc>
                <a:spcPct val="120000"/>
              </a:lnSpc>
              <a:spcBef>
                <a:spcPts val="600"/>
              </a:spcBef>
              <a:spcAft>
                <a:spcPts val="0"/>
              </a:spcAft>
              <a:buNone/>
            </a:pPr>
            <a:r>
              <a:rPr lang="en-ID" sz="1900" b="1" i="1">
                <a:solidFill>
                  <a:schemeClr val="accent1"/>
                </a:solidFill>
                <a:latin typeface="Roboto"/>
                <a:ea typeface="Roboto"/>
                <a:cs typeface="Roboto"/>
                <a:sym typeface="Roboto"/>
              </a:rPr>
              <a:t>Scan</a:t>
            </a:r>
            <a:r>
              <a:rPr lang="en-ID" sz="1900" b="1">
                <a:solidFill>
                  <a:srgbClr val="515151"/>
                </a:solidFill>
                <a:latin typeface="Roboto"/>
                <a:ea typeface="Roboto"/>
                <a:cs typeface="Roboto"/>
                <a:sym typeface="Roboto"/>
              </a:rPr>
              <a:t> Driver’s License - Demographics</a:t>
            </a:r>
            <a:endParaRPr sz="18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Enter demographics manually if not available</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a:solidFill>
                  <a:schemeClr val="accent1"/>
                </a:solidFill>
                <a:latin typeface="Roboto"/>
                <a:ea typeface="Roboto"/>
                <a:cs typeface="Roboto"/>
                <a:sym typeface="Roboto"/>
              </a:rPr>
              <a:t>Photos</a:t>
            </a:r>
            <a:endParaRPr sz="600" b="1" i="1">
              <a:solidFill>
                <a:schemeClr val="accent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b="1" i="1">
                <a:solidFill>
                  <a:srgbClr val="676767"/>
                </a:solidFill>
                <a:latin typeface="Roboto"/>
                <a:ea typeface="Roboto"/>
                <a:cs typeface="Roboto"/>
                <a:sym typeface="Roboto"/>
              </a:rPr>
              <a:t>Images</a:t>
            </a:r>
            <a:r>
              <a:rPr lang="en-ID" sz="1500">
                <a:solidFill>
                  <a:srgbClr val="676767"/>
                </a:solidFill>
                <a:latin typeface="Roboto"/>
                <a:ea typeface="Roboto"/>
                <a:cs typeface="Roboto"/>
                <a:sym typeface="Roboto"/>
              </a:rPr>
              <a:t>:  Patient, scene, paperwork…</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ECG</a:t>
            </a:r>
            <a:r>
              <a:rPr lang="en-ID" sz="1500">
                <a:solidFill>
                  <a:srgbClr val="676767"/>
                </a:solidFill>
                <a:latin typeface="Roboto"/>
                <a:ea typeface="Roboto"/>
                <a:cs typeface="Roboto"/>
                <a:sym typeface="Roboto"/>
              </a:rPr>
              <a:t>: Photo or attach from monitor</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a:solidFill>
                  <a:srgbClr val="515151"/>
                </a:solidFill>
                <a:latin typeface="Roboto"/>
                <a:ea typeface="Roboto"/>
                <a:cs typeface="Roboto"/>
                <a:sym typeface="Roboto"/>
              </a:rPr>
              <a:t>Patient Type</a:t>
            </a:r>
            <a:endParaRPr sz="13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Select General</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Upgrade as needed anytime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a:solidFill>
                  <a:schemeClr val="accent1"/>
                </a:solidFill>
                <a:latin typeface="Roboto"/>
                <a:ea typeface="Roboto"/>
                <a:cs typeface="Roboto"/>
                <a:sym typeface="Roboto"/>
              </a:rPr>
              <a:t>Voice to Text</a:t>
            </a:r>
            <a:r>
              <a:rPr lang="en-ID" sz="1900" b="1">
                <a:solidFill>
                  <a:srgbClr val="515151"/>
                </a:solidFill>
                <a:latin typeface="Roboto"/>
                <a:ea typeface="Roboto"/>
                <a:cs typeface="Roboto"/>
                <a:sym typeface="Roboto"/>
              </a:rPr>
              <a:t> </a:t>
            </a:r>
            <a:r>
              <a:rPr lang="en-ID" sz="1900">
                <a:solidFill>
                  <a:srgbClr val="515151"/>
                </a:solidFill>
                <a:latin typeface="Roboto"/>
                <a:ea typeface="Roboto"/>
                <a:cs typeface="Roboto"/>
                <a:sym typeface="Roboto"/>
              </a:rPr>
              <a:t>additional details</a:t>
            </a:r>
            <a:endParaRPr sz="1900">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Dictate your normal prehospital report</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193" name="Google Shape;193;p16"/>
          <p:cNvPicPr preferRelativeResize="0"/>
          <p:nvPr/>
        </p:nvPicPr>
        <p:blipFill rotWithShape="1">
          <a:blip r:embed="rId5">
            <a:alphaModFix/>
          </a:blip>
          <a:srcRect t="4197" b="59740"/>
          <a:stretch/>
        </p:blipFill>
        <p:spPr>
          <a:xfrm>
            <a:off x="5338800" y="1289075"/>
            <a:ext cx="2027100" cy="158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94" name="Google Shape;194;p16"/>
          <p:cNvPicPr preferRelativeResize="0"/>
          <p:nvPr/>
        </p:nvPicPr>
        <p:blipFill rotWithShape="1">
          <a:blip r:embed="rId6">
            <a:alphaModFix/>
          </a:blip>
          <a:srcRect/>
          <a:stretch/>
        </p:blipFill>
        <p:spPr>
          <a:xfrm>
            <a:off x="406360" y="3678347"/>
            <a:ext cx="353886" cy="353886"/>
          </a:xfrm>
          <a:prstGeom prst="rect">
            <a:avLst/>
          </a:prstGeom>
          <a:noFill/>
          <a:ln>
            <a:noFill/>
          </a:ln>
          <a:effectLst>
            <a:outerShdw blurRad="50800" dist="38100" dir="2700000" algn="tl" rotWithShape="0">
              <a:srgbClr val="000000">
                <a:alpha val="40000"/>
              </a:srgbClr>
            </a:outerShdw>
          </a:effectLst>
        </p:spPr>
      </p:pic>
      <p:pic>
        <p:nvPicPr>
          <p:cNvPr id="195" name="Google Shape;195;p16"/>
          <p:cNvPicPr preferRelativeResize="0"/>
          <p:nvPr/>
        </p:nvPicPr>
        <p:blipFill rotWithShape="1">
          <a:blip r:embed="rId7">
            <a:alphaModFix/>
          </a:blip>
          <a:srcRect/>
          <a:stretch/>
        </p:blipFill>
        <p:spPr>
          <a:xfrm>
            <a:off x="406360" y="4582381"/>
            <a:ext cx="353886" cy="353886"/>
          </a:xfrm>
          <a:prstGeom prst="rect">
            <a:avLst/>
          </a:prstGeom>
          <a:noFill/>
          <a:ln>
            <a:noFill/>
          </a:ln>
          <a:effectLst>
            <a:outerShdw blurRad="50800" dist="38100" dir="2700000" algn="tl" rotWithShape="0">
              <a:srgbClr val="000000">
                <a:alpha val="40000"/>
              </a:srgbClr>
            </a:outerShdw>
          </a:effectLst>
        </p:spPr>
      </p:pic>
      <p:pic>
        <p:nvPicPr>
          <p:cNvPr id="196" name="Google Shape;196;p16"/>
          <p:cNvPicPr preferRelativeResize="0"/>
          <p:nvPr/>
        </p:nvPicPr>
        <p:blipFill rotWithShape="1">
          <a:blip r:embed="rId8">
            <a:alphaModFix/>
          </a:blip>
          <a:srcRect t="4095" b="11807"/>
          <a:stretch/>
        </p:blipFill>
        <p:spPr>
          <a:xfrm>
            <a:off x="7522925" y="12940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97" name="Google Shape;197;p16"/>
          <p:cNvPicPr preferRelativeResize="0"/>
          <p:nvPr/>
        </p:nvPicPr>
        <p:blipFill rotWithShape="1">
          <a:blip r:embed="rId9">
            <a:alphaModFix/>
          </a:blip>
          <a:srcRect/>
          <a:stretch/>
        </p:blipFill>
        <p:spPr>
          <a:xfrm>
            <a:off x="406211" y="994275"/>
            <a:ext cx="354196" cy="354196"/>
          </a:xfrm>
          <a:prstGeom prst="rect">
            <a:avLst/>
          </a:prstGeom>
          <a:noFill/>
          <a:ln>
            <a:noFill/>
          </a:ln>
          <a:effectLst>
            <a:outerShdw blurRad="50800" dist="38100" dir="2700000" algn="tl" rotWithShape="0">
              <a:srgbClr val="000000">
                <a:alpha val="40000"/>
              </a:srgbClr>
            </a:outerShdw>
          </a:effectLst>
        </p:spPr>
      </p:pic>
      <p:pic>
        <p:nvPicPr>
          <p:cNvPr id="198" name="Google Shape;198;p16"/>
          <p:cNvPicPr preferRelativeResize="0"/>
          <p:nvPr/>
        </p:nvPicPr>
        <p:blipFill rotWithShape="1">
          <a:blip r:embed="rId10">
            <a:alphaModFix/>
          </a:blip>
          <a:srcRect/>
          <a:stretch/>
        </p:blipFill>
        <p:spPr>
          <a:xfrm>
            <a:off x="406360" y="1908997"/>
            <a:ext cx="353886" cy="353886"/>
          </a:xfrm>
          <a:prstGeom prst="rect">
            <a:avLst/>
          </a:prstGeom>
          <a:noFill/>
          <a:ln>
            <a:noFill/>
          </a:ln>
          <a:effectLst>
            <a:outerShdw blurRad="50800" dist="38100" dir="2700000" algn="tl" rotWithShape="0">
              <a:srgbClr val="000000">
                <a:alpha val="40000"/>
              </a:srgbClr>
            </a:outerShdw>
          </a:effectLst>
        </p:spPr>
      </p:pic>
      <p:pic>
        <p:nvPicPr>
          <p:cNvPr id="199" name="Google Shape;199;p16"/>
          <p:cNvPicPr preferRelativeResize="0"/>
          <p:nvPr/>
        </p:nvPicPr>
        <p:blipFill rotWithShape="1">
          <a:blip r:embed="rId11">
            <a:alphaModFix/>
          </a:blip>
          <a:srcRect/>
          <a:stretch/>
        </p:blipFill>
        <p:spPr>
          <a:xfrm>
            <a:off x="406360" y="2788475"/>
            <a:ext cx="353886" cy="353886"/>
          </a:xfrm>
          <a:prstGeom prst="rect">
            <a:avLst/>
          </a:prstGeom>
          <a:noFill/>
          <a:ln>
            <a:noFill/>
          </a:ln>
          <a:effectLst>
            <a:outerShdw blurRad="50800" dist="38100" dir="2700000" algn="tl" rotWithShape="0">
              <a:srgbClr val="000000">
                <a:alpha val="40000"/>
              </a:srgbClr>
            </a:outerShdw>
          </a:effectLst>
        </p:spPr>
      </p:pic>
      <p:pic>
        <p:nvPicPr>
          <p:cNvPr id="200" name="Google Shape;200;p16"/>
          <p:cNvPicPr preferRelativeResize="0"/>
          <p:nvPr/>
        </p:nvPicPr>
        <p:blipFill>
          <a:blip r:embed="rId12">
            <a:alphaModFix/>
          </a:blip>
          <a:stretch>
            <a:fillRect/>
          </a:stretch>
        </p:blipFill>
        <p:spPr>
          <a:xfrm>
            <a:off x="6740925" y="2238926"/>
            <a:ext cx="559125" cy="585000"/>
          </a:xfrm>
          <a:prstGeom prst="rect">
            <a:avLst/>
          </a:prstGeom>
          <a:noFill/>
          <a:ln>
            <a:noFill/>
          </a:ln>
          <a:effectLst>
            <a:outerShdw blurRad="190500" dist="88900" dir="2700000" algn="tl" rotWithShape="0">
              <a:srgbClr val="000000">
                <a:alpha val="20000"/>
              </a:srgbClr>
            </a:outerShdw>
          </a:effectLst>
        </p:spPr>
      </p:pic>
      <p:sp>
        <p:nvSpPr>
          <p:cNvPr id="201" name="Google Shape;201;p16"/>
          <p:cNvSpPr txBox="1"/>
          <p:nvPr/>
        </p:nvSpPr>
        <p:spPr>
          <a:xfrm>
            <a:off x="5075982" y="3315535"/>
            <a:ext cx="2312100" cy="1644000"/>
          </a:xfrm>
          <a:prstGeom prst="rect">
            <a:avLst/>
          </a:prstGeom>
          <a:solidFill>
            <a:srgbClr val="FFF2CC"/>
          </a:solidFill>
          <a:ln w="38100" cap="flat" cmpd="sng">
            <a:solidFill>
              <a:schemeClr val="accent1"/>
            </a:solidFill>
            <a:prstDash val="solid"/>
            <a:round/>
            <a:headEnd type="none" w="sm" len="sm"/>
            <a:tailEnd type="none" w="sm" len="sm"/>
          </a:ln>
          <a:effectLst>
            <a:outerShdw blurRad="57150" dist="19050" dir="5400000" algn="bl" rotWithShape="0">
              <a:srgbClr val="000000">
                <a:alpha val="36000"/>
              </a:srgbClr>
            </a:outerShdw>
          </a:effectLst>
        </p:spPr>
        <p:txBody>
          <a:bodyPr spcFirstLastPara="1" wrap="square" lIns="162000" tIns="91425" rIns="91425" bIns="91425" anchor="t" anchorCtr="0">
            <a:spAutoFit/>
          </a:bodyPr>
          <a:lstStyle/>
          <a:p>
            <a:pPr marL="0" lvl="0" indent="0" algn="ctr" rtl="0">
              <a:spcBef>
                <a:spcPts val="0"/>
              </a:spcBef>
              <a:spcAft>
                <a:spcPts val="0"/>
              </a:spcAft>
              <a:buNone/>
            </a:pPr>
            <a:r>
              <a:rPr lang="en-ID" sz="2200" b="1">
                <a:solidFill>
                  <a:schemeClr val="accent1"/>
                </a:solidFill>
                <a:latin typeface="Roboto"/>
                <a:ea typeface="Roboto"/>
                <a:cs typeface="Roboto"/>
                <a:sym typeface="Roboto"/>
              </a:rPr>
              <a:t>Include:</a:t>
            </a:r>
            <a:endParaRPr sz="2200" b="1">
              <a:solidFill>
                <a:schemeClr val="accent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Chief Complaint and HPI</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Key Findings</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Vitals</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Interventions</a:t>
            </a:r>
            <a:endParaRPr b="1" i="1">
              <a:solidFill>
                <a:schemeClr val="dk1"/>
              </a:solidFill>
              <a:latin typeface="Roboto"/>
              <a:ea typeface="Roboto"/>
              <a:cs typeface="Roboto"/>
              <a:sym typeface="Roboto"/>
            </a:endParaRPr>
          </a:p>
        </p:txBody>
      </p:sp>
      <p:cxnSp>
        <p:nvCxnSpPr>
          <p:cNvPr id="202" name="Google Shape;202;p16"/>
          <p:cNvCxnSpPr>
            <a:endCxn id="201" idx="1"/>
          </p:cNvCxnSpPr>
          <p:nvPr/>
        </p:nvCxnSpPr>
        <p:spPr>
          <a:xfrm rot="10800000" flipH="1">
            <a:off x="4185882" y="4137535"/>
            <a:ext cx="890100" cy="600600"/>
          </a:xfrm>
          <a:prstGeom prst="straightConnector1">
            <a:avLst/>
          </a:prstGeom>
          <a:noFill/>
          <a:ln w="38100" cap="flat" cmpd="sng">
            <a:solidFill>
              <a:schemeClr val="accent1"/>
            </a:solidFill>
            <a:prstDash val="solid"/>
            <a:round/>
            <a:headEnd type="none" w="med" len="med"/>
            <a:tailEnd type="triangle" w="med" len="med"/>
          </a:ln>
        </p:spPr>
      </p:cxnSp>
      <p:sp>
        <p:nvSpPr>
          <p:cNvPr id="203" name="Google Shape;203;p16"/>
          <p:cNvSpPr/>
          <p:nvPr/>
        </p:nvSpPr>
        <p:spPr>
          <a:xfrm>
            <a:off x="9706950" y="5180275"/>
            <a:ext cx="2027100" cy="12267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17"/>
          <p:cNvPicPr preferRelativeResize="0"/>
          <p:nvPr/>
        </p:nvPicPr>
        <p:blipFill rotWithShape="1">
          <a:blip r:embed="rId3">
            <a:alphaModFix/>
          </a:blip>
          <a:srcRect t="10537" b="5365"/>
          <a:stretch/>
        </p:blipFill>
        <p:spPr>
          <a:xfrm>
            <a:off x="9707050" y="12932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209" name="Google Shape;209;p17"/>
          <p:cNvSpPr txBox="1"/>
          <p:nvPr/>
        </p:nvSpPr>
        <p:spPr>
          <a:xfrm>
            <a:off x="290853" y="302650"/>
            <a:ext cx="9416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Create Patient - Prehospital Notification</a:t>
            </a:r>
            <a:endParaRPr sz="3200" b="1" i="0" u="none" strike="noStrike" cap="none">
              <a:solidFill>
                <a:srgbClr val="0E0E0E"/>
              </a:solidFill>
              <a:latin typeface="Roboto"/>
              <a:ea typeface="Roboto"/>
              <a:cs typeface="Roboto"/>
              <a:sym typeface="Roboto"/>
            </a:endParaRPr>
          </a:p>
        </p:txBody>
      </p:sp>
      <p:sp>
        <p:nvSpPr>
          <p:cNvPr id="210" name="Google Shape;210;p17"/>
          <p:cNvSpPr txBox="1"/>
          <p:nvPr/>
        </p:nvSpPr>
        <p:spPr>
          <a:xfrm>
            <a:off x="737525" y="967700"/>
            <a:ext cx="4601400" cy="486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1900" b="1" i="1" dirty="0">
                <a:solidFill>
                  <a:schemeClr val="accent4"/>
                </a:solidFill>
                <a:latin typeface="Roboto"/>
                <a:ea typeface="Roboto"/>
                <a:cs typeface="Roboto"/>
                <a:sym typeface="Roboto"/>
              </a:rPr>
              <a:t>Scan</a:t>
            </a:r>
            <a:r>
              <a:rPr lang="en-ID" sz="1900" b="1" dirty="0">
                <a:solidFill>
                  <a:srgbClr val="515151"/>
                </a:solidFill>
                <a:latin typeface="Roboto"/>
                <a:ea typeface="Roboto"/>
                <a:cs typeface="Roboto"/>
                <a:sym typeface="Roboto"/>
              </a:rPr>
              <a:t> Wristband - Create Patient</a:t>
            </a:r>
            <a:endParaRPr sz="900" b="0" i="0" u="none" strike="noStrike" cap="none" dirty="0">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dirty="0">
                <a:solidFill>
                  <a:srgbClr val="676767"/>
                </a:solidFill>
                <a:latin typeface="Roboto"/>
                <a:ea typeface="Roboto"/>
                <a:cs typeface="Roboto"/>
                <a:sym typeface="Roboto"/>
              </a:rPr>
              <a:t>Tap </a:t>
            </a:r>
            <a:r>
              <a:rPr lang="en-ID" sz="1500" b="1" i="1" dirty="0">
                <a:solidFill>
                  <a:srgbClr val="676767"/>
                </a:solidFill>
                <a:latin typeface="Roboto"/>
                <a:ea typeface="Roboto"/>
                <a:cs typeface="Roboto"/>
                <a:sym typeface="Roboto"/>
              </a:rPr>
              <a:t>NEW </a:t>
            </a:r>
            <a:r>
              <a:rPr lang="en-ID" sz="1500" dirty="0">
                <a:solidFill>
                  <a:srgbClr val="676767"/>
                </a:solidFill>
                <a:latin typeface="Roboto"/>
                <a:ea typeface="Roboto"/>
                <a:cs typeface="Roboto"/>
                <a:sym typeface="Roboto"/>
              </a:rPr>
              <a:t>if not using Patient Movement wristband</a:t>
            </a:r>
            <a:endParaRPr sz="1500" dirty="0">
              <a:solidFill>
                <a:srgbClr val="515151"/>
              </a:solidFill>
              <a:latin typeface="Roboto"/>
              <a:ea typeface="Roboto"/>
              <a:cs typeface="Roboto"/>
              <a:sym typeface="Roboto"/>
            </a:endParaRPr>
          </a:p>
          <a:p>
            <a:pPr marL="0" marR="0" lvl="0" indent="0" algn="l" rtl="0">
              <a:lnSpc>
                <a:spcPct val="120000"/>
              </a:lnSpc>
              <a:spcBef>
                <a:spcPts val="600"/>
              </a:spcBef>
              <a:spcAft>
                <a:spcPts val="0"/>
              </a:spcAft>
              <a:buNone/>
            </a:pPr>
            <a:r>
              <a:rPr lang="en-ID" sz="1900" b="1" i="1" dirty="0">
                <a:solidFill>
                  <a:schemeClr val="accent1"/>
                </a:solidFill>
                <a:latin typeface="Roboto"/>
                <a:ea typeface="Roboto"/>
                <a:cs typeface="Roboto"/>
                <a:sym typeface="Roboto"/>
              </a:rPr>
              <a:t>Scan</a:t>
            </a:r>
            <a:r>
              <a:rPr lang="en-ID" sz="1900" b="1" dirty="0">
                <a:solidFill>
                  <a:srgbClr val="515151"/>
                </a:solidFill>
                <a:latin typeface="Roboto"/>
                <a:ea typeface="Roboto"/>
                <a:cs typeface="Roboto"/>
                <a:sym typeface="Roboto"/>
              </a:rPr>
              <a:t> Driver’s License - Demographics</a:t>
            </a:r>
            <a:endParaRPr sz="1800" b="1" dirty="0">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Enter demographics manually if not available</a:t>
            </a:r>
            <a:endParaRPr sz="1500"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Rapid: </a:t>
            </a:r>
            <a:r>
              <a:rPr lang="en-ID" sz="1500" b="1" i="1" dirty="0">
                <a:solidFill>
                  <a:srgbClr val="676767"/>
                </a:solidFill>
                <a:latin typeface="Roboto"/>
                <a:ea typeface="Roboto"/>
                <a:cs typeface="Roboto"/>
                <a:sym typeface="Roboto"/>
              </a:rPr>
              <a:t>Unknown </a:t>
            </a:r>
            <a:r>
              <a:rPr lang="en-ID" sz="1500" dirty="0">
                <a:solidFill>
                  <a:srgbClr val="676767"/>
                </a:solidFill>
                <a:latin typeface="Roboto"/>
                <a:ea typeface="Roboto"/>
                <a:cs typeface="Roboto"/>
                <a:sym typeface="Roboto"/>
              </a:rPr>
              <a:t>name, estimated </a:t>
            </a:r>
            <a:r>
              <a:rPr lang="en-ID" sz="1500" b="1" i="1" dirty="0">
                <a:solidFill>
                  <a:srgbClr val="676767"/>
                </a:solidFill>
                <a:latin typeface="Roboto"/>
                <a:ea typeface="Roboto"/>
                <a:cs typeface="Roboto"/>
                <a:sym typeface="Roboto"/>
              </a:rPr>
              <a:t>Age</a:t>
            </a:r>
            <a:r>
              <a:rPr lang="en-ID" sz="1500" dirty="0">
                <a:solidFill>
                  <a:srgbClr val="676767"/>
                </a:solidFill>
                <a:latin typeface="Roboto"/>
                <a:ea typeface="Roboto"/>
                <a:cs typeface="Roboto"/>
                <a:sym typeface="Roboto"/>
              </a:rPr>
              <a:t>, </a:t>
            </a:r>
            <a:r>
              <a:rPr lang="en-ID" sz="1500" b="1" i="1" dirty="0">
                <a:solidFill>
                  <a:srgbClr val="676767"/>
                </a:solidFill>
                <a:latin typeface="Roboto"/>
                <a:ea typeface="Roboto"/>
                <a:cs typeface="Roboto"/>
                <a:sym typeface="Roboto"/>
              </a:rPr>
              <a:t>Gender</a:t>
            </a:r>
            <a:endParaRPr sz="1500" b="1" i="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dirty="0">
                <a:solidFill>
                  <a:schemeClr val="accent1"/>
                </a:solidFill>
                <a:latin typeface="Roboto"/>
                <a:ea typeface="Roboto"/>
                <a:cs typeface="Roboto"/>
                <a:sym typeface="Roboto"/>
              </a:rPr>
              <a:t>Photos</a:t>
            </a:r>
            <a:endParaRPr sz="600" b="1" i="1" dirty="0">
              <a:solidFill>
                <a:schemeClr val="accent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b="1" i="1" dirty="0">
                <a:solidFill>
                  <a:srgbClr val="676767"/>
                </a:solidFill>
                <a:latin typeface="Roboto"/>
                <a:ea typeface="Roboto"/>
                <a:cs typeface="Roboto"/>
                <a:sym typeface="Roboto"/>
              </a:rPr>
              <a:t>Images</a:t>
            </a:r>
            <a:r>
              <a:rPr lang="en-ID" sz="1500" dirty="0">
                <a:solidFill>
                  <a:srgbClr val="676767"/>
                </a:solidFill>
                <a:latin typeface="Roboto"/>
                <a:ea typeface="Roboto"/>
                <a:cs typeface="Roboto"/>
                <a:sym typeface="Roboto"/>
              </a:rPr>
              <a:t>:  Patient, scene, paperwork…</a:t>
            </a:r>
            <a:endParaRPr sz="1500"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b="1" i="1" dirty="0">
                <a:solidFill>
                  <a:srgbClr val="676767"/>
                </a:solidFill>
                <a:latin typeface="Roboto"/>
                <a:ea typeface="Roboto"/>
                <a:cs typeface="Roboto"/>
                <a:sym typeface="Roboto"/>
              </a:rPr>
              <a:t>ECG</a:t>
            </a:r>
            <a:r>
              <a:rPr lang="en-ID" sz="1500" dirty="0">
                <a:solidFill>
                  <a:srgbClr val="676767"/>
                </a:solidFill>
                <a:latin typeface="Roboto"/>
                <a:ea typeface="Roboto"/>
                <a:cs typeface="Roboto"/>
                <a:sym typeface="Roboto"/>
              </a:rPr>
              <a:t>: Photo or attach from monitor</a:t>
            </a:r>
            <a:endParaRPr sz="1500"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dirty="0">
                <a:solidFill>
                  <a:srgbClr val="515151"/>
                </a:solidFill>
                <a:latin typeface="Roboto"/>
                <a:ea typeface="Roboto"/>
                <a:cs typeface="Roboto"/>
                <a:sym typeface="Roboto"/>
              </a:rPr>
              <a:t>Patient Type</a:t>
            </a:r>
            <a:endParaRPr sz="1300" b="1" dirty="0">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Select General</a:t>
            </a:r>
            <a:endParaRPr sz="1500"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dirty="0">
                <a:solidFill>
                  <a:srgbClr val="676767"/>
                </a:solidFill>
                <a:latin typeface="Roboto"/>
                <a:ea typeface="Roboto"/>
                <a:cs typeface="Roboto"/>
                <a:sym typeface="Roboto"/>
              </a:rPr>
              <a:t>Upgrade as needed anytime</a:t>
            </a:r>
            <a:endParaRPr sz="1500"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dirty="0">
                <a:solidFill>
                  <a:schemeClr val="accent1"/>
                </a:solidFill>
                <a:latin typeface="Roboto"/>
                <a:ea typeface="Roboto"/>
                <a:cs typeface="Roboto"/>
                <a:sym typeface="Roboto"/>
              </a:rPr>
              <a:t>Voice to Text</a:t>
            </a:r>
            <a:r>
              <a:rPr lang="en-ID" sz="1900" b="1" dirty="0">
                <a:solidFill>
                  <a:srgbClr val="515151"/>
                </a:solidFill>
                <a:latin typeface="Roboto"/>
                <a:ea typeface="Roboto"/>
                <a:cs typeface="Roboto"/>
                <a:sym typeface="Roboto"/>
              </a:rPr>
              <a:t> </a:t>
            </a:r>
            <a:r>
              <a:rPr lang="en-ID" sz="1900" dirty="0">
                <a:solidFill>
                  <a:srgbClr val="515151"/>
                </a:solidFill>
                <a:latin typeface="Roboto"/>
                <a:ea typeface="Roboto"/>
                <a:cs typeface="Roboto"/>
                <a:sym typeface="Roboto"/>
              </a:rPr>
              <a:t>additional details</a:t>
            </a:r>
            <a:endParaRPr sz="1900" dirty="0">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dirty="0">
                <a:solidFill>
                  <a:srgbClr val="676767"/>
                </a:solidFill>
                <a:latin typeface="Roboto"/>
                <a:ea typeface="Roboto"/>
                <a:cs typeface="Roboto"/>
                <a:sym typeface="Roboto"/>
              </a:rPr>
              <a:t>Dictate your normal prehospital report</a:t>
            </a:r>
            <a:endParaRPr sz="1500"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dirty="0">
                <a:solidFill>
                  <a:srgbClr val="676767"/>
                </a:solidFill>
                <a:latin typeface="Roboto"/>
                <a:ea typeface="Roboto"/>
                <a:cs typeface="Roboto"/>
                <a:sym typeface="Roboto"/>
              </a:rPr>
              <a:t>“Eat the mic” - Hold microphone close to mouth</a:t>
            </a:r>
            <a:endParaRPr sz="1500" dirty="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dirty="0">
              <a:solidFill>
                <a:srgbClr val="676767"/>
              </a:solidFill>
              <a:latin typeface="Roboto"/>
              <a:ea typeface="Roboto"/>
              <a:cs typeface="Roboto"/>
              <a:sym typeface="Roboto"/>
            </a:endParaRPr>
          </a:p>
        </p:txBody>
      </p:sp>
      <p:pic>
        <p:nvPicPr>
          <p:cNvPr id="211" name="Google Shape;211;p17"/>
          <p:cNvPicPr preferRelativeResize="0"/>
          <p:nvPr/>
        </p:nvPicPr>
        <p:blipFill rotWithShape="1">
          <a:blip r:embed="rId4">
            <a:alphaModFix/>
          </a:blip>
          <a:srcRect t="4197" b="59740"/>
          <a:stretch/>
        </p:blipFill>
        <p:spPr>
          <a:xfrm>
            <a:off x="5338800" y="1289075"/>
            <a:ext cx="2027100" cy="158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12" name="Google Shape;212;p17"/>
          <p:cNvPicPr preferRelativeResize="0"/>
          <p:nvPr/>
        </p:nvPicPr>
        <p:blipFill rotWithShape="1">
          <a:blip r:embed="rId5">
            <a:alphaModFix/>
          </a:blip>
          <a:srcRect/>
          <a:stretch/>
        </p:blipFill>
        <p:spPr>
          <a:xfrm>
            <a:off x="406360" y="3678347"/>
            <a:ext cx="353886" cy="353886"/>
          </a:xfrm>
          <a:prstGeom prst="rect">
            <a:avLst/>
          </a:prstGeom>
          <a:noFill/>
          <a:ln>
            <a:noFill/>
          </a:ln>
          <a:effectLst>
            <a:outerShdw blurRad="50800" dist="38100" dir="2700000" algn="tl" rotWithShape="0">
              <a:srgbClr val="000000">
                <a:alpha val="40000"/>
              </a:srgbClr>
            </a:outerShdw>
          </a:effectLst>
        </p:spPr>
      </p:pic>
      <p:pic>
        <p:nvPicPr>
          <p:cNvPr id="213" name="Google Shape;213;p17"/>
          <p:cNvPicPr preferRelativeResize="0"/>
          <p:nvPr/>
        </p:nvPicPr>
        <p:blipFill rotWithShape="1">
          <a:blip r:embed="rId6">
            <a:alphaModFix/>
          </a:blip>
          <a:srcRect/>
          <a:stretch/>
        </p:blipFill>
        <p:spPr>
          <a:xfrm>
            <a:off x="406360" y="4582381"/>
            <a:ext cx="353886" cy="353886"/>
          </a:xfrm>
          <a:prstGeom prst="rect">
            <a:avLst/>
          </a:prstGeom>
          <a:noFill/>
          <a:ln>
            <a:noFill/>
          </a:ln>
          <a:effectLst>
            <a:outerShdw blurRad="50800" dist="38100" dir="2700000" algn="tl" rotWithShape="0">
              <a:srgbClr val="000000">
                <a:alpha val="40000"/>
              </a:srgbClr>
            </a:outerShdw>
          </a:effectLst>
        </p:spPr>
      </p:pic>
      <p:pic>
        <p:nvPicPr>
          <p:cNvPr id="214" name="Google Shape;214;p17"/>
          <p:cNvPicPr preferRelativeResize="0"/>
          <p:nvPr/>
        </p:nvPicPr>
        <p:blipFill rotWithShape="1">
          <a:blip r:embed="rId7">
            <a:alphaModFix/>
          </a:blip>
          <a:srcRect t="4095" b="11807"/>
          <a:stretch/>
        </p:blipFill>
        <p:spPr>
          <a:xfrm>
            <a:off x="7522925" y="12940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15" name="Google Shape;215;p17"/>
          <p:cNvPicPr preferRelativeResize="0"/>
          <p:nvPr/>
        </p:nvPicPr>
        <p:blipFill rotWithShape="1">
          <a:blip r:embed="rId8">
            <a:alphaModFix/>
          </a:blip>
          <a:srcRect/>
          <a:stretch/>
        </p:blipFill>
        <p:spPr>
          <a:xfrm>
            <a:off x="406211" y="994275"/>
            <a:ext cx="354196" cy="354196"/>
          </a:xfrm>
          <a:prstGeom prst="rect">
            <a:avLst/>
          </a:prstGeom>
          <a:noFill/>
          <a:ln>
            <a:noFill/>
          </a:ln>
          <a:effectLst>
            <a:outerShdw blurRad="50800" dist="38100" dir="2700000" algn="tl" rotWithShape="0">
              <a:srgbClr val="000000">
                <a:alpha val="40000"/>
              </a:srgbClr>
            </a:outerShdw>
          </a:effectLst>
        </p:spPr>
      </p:pic>
      <p:pic>
        <p:nvPicPr>
          <p:cNvPr id="216" name="Google Shape;216;p17"/>
          <p:cNvPicPr preferRelativeResize="0"/>
          <p:nvPr/>
        </p:nvPicPr>
        <p:blipFill rotWithShape="1">
          <a:blip r:embed="rId9">
            <a:alphaModFix/>
          </a:blip>
          <a:srcRect/>
          <a:stretch/>
        </p:blipFill>
        <p:spPr>
          <a:xfrm>
            <a:off x="406360" y="1908997"/>
            <a:ext cx="353886" cy="353886"/>
          </a:xfrm>
          <a:prstGeom prst="rect">
            <a:avLst/>
          </a:prstGeom>
          <a:noFill/>
          <a:ln>
            <a:noFill/>
          </a:ln>
          <a:effectLst>
            <a:outerShdw blurRad="50800" dist="38100" dir="2700000" algn="tl" rotWithShape="0">
              <a:srgbClr val="000000">
                <a:alpha val="40000"/>
              </a:srgbClr>
            </a:outerShdw>
          </a:effectLst>
        </p:spPr>
      </p:pic>
      <p:pic>
        <p:nvPicPr>
          <p:cNvPr id="217" name="Google Shape;217;p17"/>
          <p:cNvPicPr preferRelativeResize="0"/>
          <p:nvPr/>
        </p:nvPicPr>
        <p:blipFill rotWithShape="1">
          <a:blip r:embed="rId10">
            <a:alphaModFix/>
          </a:blip>
          <a:srcRect/>
          <a:stretch/>
        </p:blipFill>
        <p:spPr>
          <a:xfrm>
            <a:off x="406360" y="2788475"/>
            <a:ext cx="353886" cy="353886"/>
          </a:xfrm>
          <a:prstGeom prst="rect">
            <a:avLst/>
          </a:prstGeom>
          <a:noFill/>
          <a:ln>
            <a:noFill/>
          </a:ln>
          <a:effectLst>
            <a:outerShdw blurRad="50800" dist="38100" dir="2700000" algn="tl" rotWithShape="0">
              <a:srgbClr val="000000">
                <a:alpha val="40000"/>
              </a:srgbClr>
            </a:outerShdw>
          </a:effectLst>
        </p:spPr>
      </p:pic>
      <p:pic>
        <p:nvPicPr>
          <p:cNvPr id="218" name="Google Shape;218;p17"/>
          <p:cNvPicPr preferRelativeResize="0"/>
          <p:nvPr/>
        </p:nvPicPr>
        <p:blipFill>
          <a:blip r:embed="rId11">
            <a:alphaModFix/>
          </a:blip>
          <a:stretch>
            <a:fillRect/>
          </a:stretch>
        </p:blipFill>
        <p:spPr>
          <a:xfrm>
            <a:off x="6740925" y="2238926"/>
            <a:ext cx="559125" cy="585000"/>
          </a:xfrm>
          <a:prstGeom prst="rect">
            <a:avLst/>
          </a:prstGeom>
          <a:noFill/>
          <a:ln>
            <a:noFill/>
          </a:ln>
          <a:effectLst>
            <a:outerShdw blurRad="190500" dist="88900" dir="2700000" algn="tl" rotWithShape="0">
              <a:srgbClr val="000000">
                <a:alpha val="20000"/>
              </a:srgbClr>
            </a:outerShdw>
          </a:effectLst>
        </p:spPr>
      </p:pic>
      <p:sp>
        <p:nvSpPr>
          <p:cNvPr id="219" name="Google Shape;219;p17"/>
          <p:cNvSpPr txBox="1"/>
          <p:nvPr/>
        </p:nvSpPr>
        <p:spPr>
          <a:xfrm>
            <a:off x="5075982" y="3315535"/>
            <a:ext cx="2312100" cy="1644000"/>
          </a:xfrm>
          <a:prstGeom prst="rect">
            <a:avLst/>
          </a:prstGeom>
          <a:solidFill>
            <a:srgbClr val="FFF2CC"/>
          </a:solidFill>
          <a:ln w="38100" cap="flat" cmpd="sng">
            <a:solidFill>
              <a:schemeClr val="accent1"/>
            </a:solidFill>
            <a:prstDash val="solid"/>
            <a:round/>
            <a:headEnd type="none" w="sm" len="sm"/>
            <a:tailEnd type="none" w="sm" len="sm"/>
          </a:ln>
          <a:effectLst>
            <a:outerShdw blurRad="57150" dist="19050" dir="5400000" algn="bl" rotWithShape="0">
              <a:srgbClr val="000000">
                <a:alpha val="36000"/>
              </a:srgbClr>
            </a:outerShdw>
          </a:effectLst>
        </p:spPr>
        <p:txBody>
          <a:bodyPr spcFirstLastPara="1" wrap="square" lIns="162000" tIns="91425" rIns="91425" bIns="91425" anchor="t" anchorCtr="0">
            <a:spAutoFit/>
          </a:bodyPr>
          <a:lstStyle/>
          <a:p>
            <a:pPr marL="0" lvl="0" indent="0" algn="ctr" rtl="0">
              <a:spcBef>
                <a:spcPts val="0"/>
              </a:spcBef>
              <a:spcAft>
                <a:spcPts val="0"/>
              </a:spcAft>
              <a:buNone/>
            </a:pPr>
            <a:r>
              <a:rPr lang="en-ID" sz="2200" b="1">
                <a:solidFill>
                  <a:schemeClr val="accent1"/>
                </a:solidFill>
                <a:latin typeface="Roboto"/>
                <a:ea typeface="Roboto"/>
                <a:cs typeface="Roboto"/>
                <a:sym typeface="Roboto"/>
              </a:rPr>
              <a:t>Include:</a:t>
            </a:r>
            <a:endParaRPr sz="2200" b="1">
              <a:solidFill>
                <a:schemeClr val="accent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Chief Complaint and HPI</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Key Findings</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Vitals</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Interventions</a:t>
            </a:r>
            <a:endParaRPr b="1" i="1">
              <a:solidFill>
                <a:schemeClr val="dk1"/>
              </a:solidFill>
              <a:latin typeface="Roboto"/>
              <a:ea typeface="Roboto"/>
              <a:cs typeface="Roboto"/>
              <a:sym typeface="Roboto"/>
            </a:endParaRPr>
          </a:p>
        </p:txBody>
      </p:sp>
      <p:cxnSp>
        <p:nvCxnSpPr>
          <p:cNvPr id="220" name="Google Shape;220;p17"/>
          <p:cNvCxnSpPr>
            <a:endCxn id="219" idx="1"/>
          </p:cNvCxnSpPr>
          <p:nvPr/>
        </p:nvCxnSpPr>
        <p:spPr>
          <a:xfrm rot="10800000" flipH="1">
            <a:off x="4185882" y="4137535"/>
            <a:ext cx="890100" cy="600600"/>
          </a:xfrm>
          <a:prstGeom prst="straightConnector1">
            <a:avLst/>
          </a:prstGeom>
          <a:noFill/>
          <a:ln w="38100" cap="flat" cmpd="sng">
            <a:solidFill>
              <a:schemeClr val="accent1"/>
            </a:solidFill>
            <a:prstDash val="solid"/>
            <a:round/>
            <a:headEnd type="none" w="med" len="med"/>
            <a:tailEnd type="triangle" w="med" len="med"/>
          </a:ln>
        </p:spPr>
      </p:cxnSp>
      <p:sp>
        <p:nvSpPr>
          <p:cNvPr id="221" name="Google Shape;221;p17"/>
          <p:cNvSpPr/>
          <p:nvPr/>
        </p:nvSpPr>
        <p:spPr>
          <a:xfrm>
            <a:off x="11331950" y="4663775"/>
            <a:ext cx="354000" cy="3201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8"/>
          <p:cNvSpPr txBox="1"/>
          <p:nvPr/>
        </p:nvSpPr>
        <p:spPr>
          <a:xfrm>
            <a:off x="367050" y="5404634"/>
            <a:ext cx="6488100" cy="15822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ID" sz="1900" b="1">
                <a:solidFill>
                  <a:srgbClr val="515151"/>
                </a:solidFill>
                <a:latin typeface="Roboto"/>
                <a:ea typeface="Roboto"/>
                <a:cs typeface="Roboto"/>
                <a:sym typeface="Roboto"/>
              </a:rPr>
              <a:t>Create Patient | Alert Hospital</a:t>
            </a:r>
            <a:endParaRPr sz="1900" b="1">
              <a:solidFill>
                <a:srgbClr val="515151"/>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b="1">
                <a:solidFill>
                  <a:srgbClr val="676767"/>
                </a:solidFill>
                <a:latin typeface="Roboto"/>
                <a:ea typeface="Roboto"/>
                <a:cs typeface="Roboto"/>
                <a:sym typeface="Roboto"/>
              </a:rPr>
              <a:t>Create:</a:t>
            </a:r>
            <a:r>
              <a:rPr lang="en-ID" sz="1500">
                <a:solidFill>
                  <a:srgbClr val="676767"/>
                </a:solidFill>
                <a:latin typeface="Roboto"/>
                <a:ea typeface="Roboto"/>
                <a:cs typeface="Roboto"/>
                <a:sym typeface="Roboto"/>
              </a:rPr>
              <a:t>  Tap Create to create channel now but alert hospital later </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a:p>
            <a:pPr marL="0" lvl="0" indent="0" algn="l" rtl="0">
              <a:spcBef>
                <a:spcPts val="0"/>
              </a:spcBef>
              <a:spcAft>
                <a:spcPts val="0"/>
              </a:spcAft>
              <a:buNone/>
            </a:pPr>
            <a:endParaRPr/>
          </a:p>
        </p:txBody>
      </p:sp>
      <p:pic>
        <p:nvPicPr>
          <p:cNvPr id="227" name="Google Shape;227;p18"/>
          <p:cNvPicPr preferRelativeResize="0"/>
          <p:nvPr/>
        </p:nvPicPr>
        <p:blipFill rotWithShape="1">
          <a:blip r:embed="rId3">
            <a:alphaModFix/>
          </a:blip>
          <a:srcRect t="10537" b="5365"/>
          <a:stretch/>
        </p:blipFill>
        <p:spPr>
          <a:xfrm>
            <a:off x="9707050" y="12932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228" name="Google Shape;228;p18"/>
          <p:cNvSpPr txBox="1"/>
          <p:nvPr/>
        </p:nvSpPr>
        <p:spPr>
          <a:xfrm>
            <a:off x="290853" y="302650"/>
            <a:ext cx="9416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Create Patient - Prehospital Notification</a:t>
            </a:r>
            <a:endParaRPr sz="3200" b="1" i="0" u="none" strike="noStrike" cap="none">
              <a:solidFill>
                <a:srgbClr val="0E0E0E"/>
              </a:solidFill>
              <a:latin typeface="Roboto"/>
              <a:ea typeface="Roboto"/>
              <a:cs typeface="Roboto"/>
              <a:sym typeface="Roboto"/>
            </a:endParaRPr>
          </a:p>
        </p:txBody>
      </p:sp>
      <p:sp>
        <p:nvSpPr>
          <p:cNvPr id="229" name="Google Shape;229;p18"/>
          <p:cNvSpPr txBox="1"/>
          <p:nvPr/>
        </p:nvSpPr>
        <p:spPr>
          <a:xfrm>
            <a:off x="737525" y="967700"/>
            <a:ext cx="4601400" cy="486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1900" b="1" i="1">
                <a:solidFill>
                  <a:schemeClr val="accent4"/>
                </a:solidFill>
                <a:latin typeface="Roboto"/>
                <a:ea typeface="Roboto"/>
                <a:cs typeface="Roboto"/>
                <a:sym typeface="Roboto"/>
              </a:rPr>
              <a:t>Scan</a:t>
            </a:r>
            <a:r>
              <a:rPr lang="en-ID" sz="1900" b="1">
                <a:solidFill>
                  <a:srgbClr val="515151"/>
                </a:solidFill>
                <a:latin typeface="Roboto"/>
                <a:ea typeface="Roboto"/>
                <a:cs typeface="Roboto"/>
                <a:sym typeface="Roboto"/>
              </a:rPr>
              <a:t> Wristband - Create Patient</a:t>
            </a:r>
            <a:endParaRPr sz="9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a:t>
            </a:r>
            <a:r>
              <a:rPr lang="en-ID" sz="1500" b="1" i="1">
                <a:solidFill>
                  <a:srgbClr val="676767"/>
                </a:solidFill>
                <a:latin typeface="Roboto"/>
                <a:ea typeface="Roboto"/>
                <a:cs typeface="Roboto"/>
                <a:sym typeface="Roboto"/>
              </a:rPr>
              <a:t>NEW </a:t>
            </a:r>
            <a:r>
              <a:rPr lang="en-ID" sz="1500">
                <a:solidFill>
                  <a:srgbClr val="676767"/>
                </a:solidFill>
                <a:latin typeface="Roboto"/>
                <a:ea typeface="Roboto"/>
                <a:cs typeface="Roboto"/>
                <a:sym typeface="Roboto"/>
              </a:rPr>
              <a:t>if not using Patient Movement wristband</a:t>
            </a:r>
            <a:endParaRPr sz="1500">
              <a:solidFill>
                <a:srgbClr val="515151"/>
              </a:solidFill>
              <a:latin typeface="Roboto"/>
              <a:ea typeface="Roboto"/>
              <a:cs typeface="Roboto"/>
              <a:sym typeface="Roboto"/>
            </a:endParaRPr>
          </a:p>
          <a:p>
            <a:pPr marL="0" marR="0" lvl="0" indent="0" algn="l" rtl="0">
              <a:lnSpc>
                <a:spcPct val="120000"/>
              </a:lnSpc>
              <a:spcBef>
                <a:spcPts val="600"/>
              </a:spcBef>
              <a:spcAft>
                <a:spcPts val="0"/>
              </a:spcAft>
              <a:buNone/>
            </a:pPr>
            <a:r>
              <a:rPr lang="en-ID" sz="1900" b="1" i="1">
                <a:solidFill>
                  <a:schemeClr val="accent1"/>
                </a:solidFill>
                <a:latin typeface="Roboto"/>
                <a:ea typeface="Roboto"/>
                <a:cs typeface="Roboto"/>
                <a:sym typeface="Roboto"/>
              </a:rPr>
              <a:t>Scan</a:t>
            </a:r>
            <a:r>
              <a:rPr lang="en-ID" sz="1900" b="1">
                <a:solidFill>
                  <a:srgbClr val="515151"/>
                </a:solidFill>
                <a:latin typeface="Roboto"/>
                <a:ea typeface="Roboto"/>
                <a:cs typeface="Roboto"/>
                <a:sym typeface="Roboto"/>
              </a:rPr>
              <a:t> Driver’s License - Demographics</a:t>
            </a:r>
            <a:endParaRPr sz="18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Enter demographics manually if not available</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a:solidFill>
                  <a:schemeClr val="accent1"/>
                </a:solidFill>
                <a:latin typeface="Roboto"/>
                <a:ea typeface="Roboto"/>
                <a:cs typeface="Roboto"/>
                <a:sym typeface="Roboto"/>
              </a:rPr>
              <a:t>Photos</a:t>
            </a:r>
            <a:endParaRPr sz="600" b="1" i="1">
              <a:solidFill>
                <a:schemeClr val="accent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b="1" i="1">
                <a:solidFill>
                  <a:srgbClr val="676767"/>
                </a:solidFill>
                <a:latin typeface="Roboto"/>
                <a:ea typeface="Roboto"/>
                <a:cs typeface="Roboto"/>
                <a:sym typeface="Roboto"/>
              </a:rPr>
              <a:t>Images</a:t>
            </a:r>
            <a:r>
              <a:rPr lang="en-ID" sz="1500">
                <a:solidFill>
                  <a:srgbClr val="676767"/>
                </a:solidFill>
                <a:latin typeface="Roboto"/>
                <a:ea typeface="Roboto"/>
                <a:cs typeface="Roboto"/>
                <a:sym typeface="Roboto"/>
              </a:rPr>
              <a:t>:  Patient, scene, paperwork…</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ECG</a:t>
            </a:r>
            <a:r>
              <a:rPr lang="en-ID" sz="1500">
                <a:solidFill>
                  <a:srgbClr val="676767"/>
                </a:solidFill>
                <a:latin typeface="Roboto"/>
                <a:ea typeface="Roboto"/>
                <a:cs typeface="Roboto"/>
                <a:sym typeface="Roboto"/>
              </a:rPr>
              <a:t>: Photo or attach from monitor</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a:solidFill>
                  <a:srgbClr val="515151"/>
                </a:solidFill>
                <a:latin typeface="Roboto"/>
                <a:ea typeface="Roboto"/>
                <a:cs typeface="Roboto"/>
                <a:sym typeface="Roboto"/>
              </a:rPr>
              <a:t>Patient Type</a:t>
            </a:r>
            <a:endParaRPr sz="13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Select General</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Upgrade as needed anytime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a:solidFill>
                  <a:schemeClr val="accent1"/>
                </a:solidFill>
                <a:latin typeface="Roboto"/>
                <a:ea typeface="Roboto"/>
                <a:cs typeface="Roboto"/>
                <a:sym typeface="Roboto"/>
              </a:rPr>
              <a:t>Voice to Text</a:t>
            </a:r>
            <a:r>
              <a:rPr lang="en-ID" sz="1900" b="1">
                <a:solidFill>
                  <a:srgbClr val="515151"/>
                </a:solidFill>
                <a:latin typeface="Roboto"/>
                <a:ea typeface="Roboto"/>
                <a:cs typeface="Roboto"/>
                <a:sym typeface="Roboto"/>
              </a:rPr>
              <a:t> </a:t>
            </a:r>
            <a:r>
              <a:rPr lang="en-ID" sz="1900">
                <a:solidFill>
                  <a:srgbClr val="515151"/>
                </a:solidFill>
                <a:latin typeface="Roboto"/>
                <a:ea typeface="Roboto"/>
                <a:cs typeface="Roboto"/>
                <a:sym typeface="Roboto"/>
              </a:rPr>
              <a:t>additional details</a:t>
            </a:r>
            <a:endParaRPr sz="1900">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Dictate your normal prehospital report</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“Eat the mic” - Hold microphone close to mouth</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230" name="Google Shape;230;p18"/>
          <p:cNvPicPr preferRelativeResize="0"/>
          <p:nvPr/>
        </p:nvPicPr>
        <p:blipFill rotWithShape="1">
          <a:blip r:embed="rId4">
            <a:alphaModFix/>
          </a:blip>
          <a:srcRect t="4197" b="59740"/>
          <a:stretch/>
        </p:blipFill>
        <p:spPr>
          <a:xfrm>
            <a:off x="5338800" y="1289075"/>
            <a:ext cx="2027100" cy="158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31" name="Google Shape;231;p18"/>
          <p:cNvPicPr preferRelativeResize="0"/>
          <p:nvPr/>
        </p:nvPicPr>
        <p:blipFill rotWithShape="1">
          <a:blip r:embed="rId5">
            <a:alphaModFix/>
          </a:blip>
          <a:srcRect/>
          <a:stretch/>
        </p:blipFill>
        <p:spPr>
          <a:xfrm>
            <a:off x="406360" y="3678347"/>
            <a:ext cx="353886" cy="353886"/>
          </a:xfrm>
          <a:prstGeom prst="rect">
            <a:avLst/>
          </a:prstGeom>
          <a:noFill/>
          <a:ln>
            <a:noFill/>
          </a:ln>
          <a:effectLst>
            <a:outerShdw blurRad="50800" dist="38100" dir="2700000" algn="tl" rotWithShape="0">
              <a:srgbClr val="000000">
                <a:alpha val="40000"/>
              </a:srgbClr>
            </a:outerShdw>
          </a:effectLst>
        </p:spPr>
      </p:pic>
      <p:pic>
        <p:nvPicPr>
          <p:cNvPr id="232" name="Google Shape;232;p18"/>
          <p:cNvPicPr preferRelativeResize="0"/>
          <p:nvPr/>
        </p:nvPicPr>
        <p:blipFill rotWithShape="1">
          <a:blip r:embed="rId6">
            <a:alphaModFix/>
          </a:blip>
          <a:srcRect/>
          <a:stretch/>
        </p:blipFill>
        <p:spPr>
          <a:xfrm>
            <a:off x="406360" y="4582381"/>
            <a:ext cx="353886" cy="353886"/>
          </a:xfrm>
          <a:prstGeom prst="rect">
            <a:avLst/>
          </a:prstGeom>
          <a:noFill/>
          <a:ln>
            <a:noFill/>
          </a:ln>
          <a:effectLst>
            <a:outerShdw blurRad="50800" dist="38100" dir="2700000" algn="tl" rotWithShape="0">
              <a:srgbClr val="000000">
                <a:alpha val="40000"/>
              </a:srgbClr>
            </a:outerShdw>
          </a:effectLst>
        </p:spPr>
      </p:pic>
      <p:pic>
        <p:nvPicPr>
          <p:cNvPr id="233" name="Google Shape;233;p18"/>
          <p:cNvPicPr preferRelativeResize="0"/>
          <p:nvPr/>
        </p:nvPicPr>
        <p:blipFill rotWithShape="1">
          <a:blip r:embed="rId7">
            <a:alphaModFix/>
          </a:blip>
          <a:srcRect t="4095" b="11807"/>
          <a:stretch/>
        </p:blipFill>
        <p:spPr>
          <a:xfrm>
            <a:off x="7522925" y="12940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34" name="Google Shape;234;p18"/>
          <p:cNvPicPr preferRelativeResize="0"/>
          <p:nvPr/>
        </p:nvPicPr>
        <p:blipFill rotWithShape="1">
          <a:blip r:embed="rId8">
            <a:alphaModFix/>
          </a:blip>
          <a:srcRect/>
          <a:stretch/>
        </p:blipFill>
        <p:spPr>
          <a:xfrm>
            <a:off x="406211" y="994275"/>
            <a:ext cx="354196" cy="354196"/>
          </a:xfrm>
          <a:prstGeom prst="rect">
            <a:avLst/>
          </a:prstGeom>
          <a:noFill/>
          <a:ln>
            <a:noFill/>
          </a:ln>
          <a:effectLst>
            <a:outerShdw blurRad="50800" dist="38100" dir="2700000" algn="tl" rotWithShape="0">
              <a:srgbClr val="000000">
                <a:alpha val="40000"/>
              </a:srgbClr>
            </a:outerShdw>
          </a:effectLst>
        </p:spPr>
      </p:pic>
      <p:pic>
        <p:nvPicPr>
          <p:cNvPr id="235" name="Google Shape;235;p18"/>
          <p:cNvPicPr preferRelativeResize="0"/>
          <p:nvPr/>
        </p:nvPicPr>
        <p:blipFill rotWithShape="1">
          <a:blip r:embed="rId9">
            <a:alphaModFix/>
          </a:blip>
          <a:srcRect/>
          <a:stretch/>
        </p:blipFill>
        <p:spPr>
          <a:xfrm>
            <a:off x="406360" y="1908997"/>
            <a:ext cx="353886" cy="353886"/>
          </a:xfrm>
          <a:prstGeom prst="rect">
            <a:avLst/>
          </a:prstGeom>
          <a:noFill/>
          <a:ln>
            <a:noFill/>
          </a:ln>
          <a:effectLst>
            <a:outerShdw blurRad="50800" dist="38100" dir="2700000" algn="tl" rotWithShape="0">
              <a:srgbClr val="000000">
                <a:alpha val="40000"/>
              </a:srgbClr>
            </a:outerShdw>
          </a:effectLst>
        </p:spPr>
      </p:pic>
      <p:pic>
        <p:nvPicPr>
          <p:cNvPr id="236" name="Google Shape;236;p18"/>
          <p:cNvPicPr preferRelativeResize="0"/>
          <p:nvPr/>
        </p:nvPicPr>
        <p:blipFill rotWithShape="1">
          <a:blip r:embed="rId10">
            <a:alphaModFix/>
          </a:blip>
          <a:srcRect/>
          <a:stretch/>
        </p:blipFill>
        <p:spPr>
          <a:xfrm>
            <a:off x="406360" y="2788475"/>
            <a:ext cx="353886" cy="353886"/>
          </a:xfrm>
          <a:prstGeom prst="rect">
            <a:avLst/>
          </a:prstGeom>
          <a:noFill/>
          <a:ln>
            <a:noFill/>
          </a:ln>
          <a:effectLst>
            <a:outerShdw blurRad="50800" dist="38100" dir="2700000" algn="tl" rotWithShape="0">
              <a:srgbClr val="000000">
                <a:alpha val="40000"/>
              </a:srgbClr>
            </a:outerShdw>
          </a:effectLst>
        </p:spPr>
      </p:pic>
      <p:pic>
        <p:nvPicPr>
          <p:cNvPr id="237" name="Google Shape;237;p18"/>
          <p:cNvPicPr preferRelativeResize="0"/>
          <p:nvPr/>
        </p:nvPicPr>
        <p:blipFill>
          <a:blip r:embed="rId11">
            <a:alphaModFix/>
          </a:blip>
          <a:stretch>
            <a:fillRect/>
          </a:stretch>
        </p:blipFill>
        <p:spPr>
          <a:xfrm>
            <a:off x="6740925" y="2238926"/>
            <a:ext cx="559125" cy="585000"/>
          </a:xfrm>
          <a:prstGeom prst="rect">
            <a:avLst/>
          </a:prstGeom>
          <a:noFill/>
          <a:ln>
            <a:noFill/>
          </a:ln>
          <a:effectLst>
            <a:outerShdw blurRad="190500" dist="88900" dir="2700000" algn="tl" rotWithShape="0">
              <a:srgbClr val="000000">
                <a:alpha val="20000"/>
              </a:srgbClr>
            </a:outerShdw>
          </a:effectLst>
        </p:spPr>
      </p:pic>
      <p:sp>
        <p:nvSpPr>
          <p:cNvPr id="238" name="Google Shape;238;p18"/>
          <p:cNvSpPr txBox="1"/>
          <p:nvPr/>
        </p:nvSpPr>
        <p:spPr>
          <a:xfrm>
            <a:off x="5075982" y="3315535"/>
            <a:ext cx="2312100" cy="1644000"/>
          </a:xfrm>
          <a:prstGeom prst="rect">
            <a:avLst/>
          </a:prstGeom>
          <a:solidFill>
            <a:srgbClr val="FFF2CC"/>
          </a:solidFill>
          <a:ln w="38100" cap="flat" cmpd="sng">
            <a:solidFill>
              <a:schemeClr val="accent1"/>
            </a:solidFill>
            <a:prstDash val="solid"/>
            <a:round/>
            <a:headEnd type="none" w="sm" len="sm"/>
            <a:tailEnd type="none" w="sm" len="sm"/>
          </a:ln>
          <a:effectLst>
            <a:outerShdw blurRad="57150" dist="19050" dir="5400000" algn="bl" rotWithShape="0">
              <a:srgbClr val="000000">
                <a:alpha val="36000"/>
              </a:srgbClr>
            </a:outerShdw>
          </a:effectLst>
        </p:spPr>
        <p:txBody>
          <a:bodyPr spcFirstLastPara="1" wrap="square" lIns="162000" tIns="91425" rIns="91425" bIns="91425" anchor="t" anchorCtr="0">
            <a:spAutoFit/>
          </a:bodyPr>
          <a:lstStyle/>
          <a:p>
            <a:pPr marL="0" lvl="0" indent="0" algn="ctr" rtl="0">
              <a:spcBef>
                <a:spcPts val="0"/>
              </a:spcBef>
              <a:spcAft>
                <a:spcPts val="0"/>
              </a:spcAft>
              <a:buNone/>
            </a:pPr>
            <a:r>
              <a:rPr lang="en-ID" sz="2200" b="1">
                <a:solidFill>
                  <a:schemeClr val="accent1"/>
                </a:solidFill>
                <a:latin typeface="Roboto"/>
                <a:ea typeface="Roboto"/>
                <a:cs typeface="Roboto"/>
                <a:sym typeface="Roboto"/>
              </a:rPr>
              <a:t>Include:</a:t>
            </a:r>
            <a:endParaRPr sz="2200" b="1">
              <a:solidFill>
                <a:schemeClr val="accent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Chief Complaint and HPI</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Key Findings</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Vitals</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Interventions</a:t>
            </a:r>
            <a:endParaRPr b="1" i="1">
              <a:solidFill>
                <a:schemeClr val="dk1"/>
              </a:solidFill>
              <a:latin typeface="Roboto"/>
              <a:ea typeface="Roboto"/>
              <a:cs typeface="Roboto"/>
              <a:sym typeface="Roboto"/>
            </a:endParaRPr>
          </a:p>
        </p:txBody>
      </p:sp>
      <p:pic>
        <p:nvPicPr>
          <p:cNvPr id="239" name="Google Shape;239;p18"/>
          <p:cNvPicPr preferRelativeResize="0"/>
          <p:nvPr/>
        </p:nvPicPr>
        <p:blipFill rotWithShape="1">
          <a:blip r:embed="rId12">
            <a:alphaModFix/>
          </a:blip>
          <a:srcRect/>
          <a:stretch/>
        </p:blipFill>
        <p:spPr>
          <a:xfrm>
            <a:off x="10583441" y="4429378"/>
            <a:ext cx="274320" cy="274320"/>
          </a:xfrm>
          <a:prstGeom prst="rect">
            <a:avLst/>
          </a:prstGeom>
          <a:noFill/>
          <a:ln>
            <a:noFill/>
          </a:ln>
          <a:effectLst>
            <a:outerShdw blurRad="50800" dist="38100" dir="2700000" algn="tl" rotWithShape="0">
              <a:srgbClr val="000000">
                <a:alpha val="40000"/>
              </a:srgbClr>
            </a:outerShdw>
          </a:effectLst>
        </p:spPr>
      </p:pic>
      <p:cxnSp>
        <p:nvCxnSpPr>
          <p:cNvPr id="240" name="Google Shape;240;p18"/>
          <p:cNvCxnSpPr>
            <a:endCxn id="238" idx="1"/>
          </p:cNvCxnSpPr>
          <p:nvPr/>
        </p:nvCxnSpPr>
        <p:spPr>
          <a:xfrm rot="10800000" flipH="1">
            <a:off x="4185882" y="4137535"/>
            <a:ext cx="890100" cy="600600"/>
          </a:xfrm>
          <a:prstGeom prst="straightConnector1">
            <a:avLst/>
          </a:prstGeom>
          <a:noFill/>
          <a:ln w="38100" cap="flat" cmpd="sng">
            <a:solidFill>
              <a:schemeClr val="accent1"/>
            </a:solidFill>
            <a:prstDash val="solid"/>
            <a:round/>
            <a:headEnd type="none" w="med" len="med"/>
            <a:tailEnd type="triangle" w="med" len="med"/>
          </a:ln>
        </p:spPr>
      </p:cxnSp>
      <p:pic>
        <p:nvPicPr>
          <p:cNvPr id="241" name="Google Shape;241;p18"/>
          <p:cNvPicPr preferRelativeResize="0"/>
          <p:nvPr/>
        </p:nvPicPr>
        <p:blipFill rotWithShape="1">
          <a:blip r:embed="rId12">
            <a:alphaModFix/>
          </a:blip>
          <a:srcRect/>
          <a:stretch/>
        </p:blipFill>
        <p:spPr>
          <a:xfrm>
            <a:off x="446141" y="5787090"/>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9"/>
          <p:cNvSpPr txBox="1"/>
          <p:nvPr/>
        </p:nvSpPr>
        <p:spPr>
          <a:xfrm>
            <a:off x="367050" y="5404634"/>
            <a:ext cx="6488100" cy="18594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ID" sz="1900" b="1">
                <a:solidFill>
                  <a:srgbClr val="515151"/>
                </a:solidFill>
                <a:latin typeface="Roboto"/>
                <a:ea typeface="Roboto"/>
                <a:cs typeface="Roboto"/>
                <a:sym typeface="Roboto"/>
              </a:rPr>
              <a:t>Create Patient | Alert Hospital</a:t>
            </a:r>
            <a:endParaRPr sz="1900" b="1">
              <a:solidFill>
                <a:srgbClr val="515151"/>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b="1">
                <a:solidFill>
                  <a:srgbClr val="676767"/>
                </a:solidFill>
                <a:latin typeface="Roboto"/>
                <a:ea typeface="Roboto"/>
                <a:cs typeface="Roboto"/>
                <a:sym typeface="Roboto"/>
              </a:rPr>
              <a:t>Create:</a:t>
            </a:r>
            <a:r>
              <a:rPr lang="en-ID" sz="1500">
                <a:solidFill>
                  <a:srgbClr val="676767"/>
                </a:solidFill>
                <a:latin typeface="Roboto"/>
                <a:ea typeface="Roboto"/>
                <a:cs typeface="Roboto"/>
                <a:sym typeface="Roboto"/>
              </a:rPr>
              <a:t>  Tap Create to create channel now but alert hospital later </a:t>
            </a:r>
            <a:endParaRPr sz="1500">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b="1">
                <a:solidFill>
                  <a:srgbClr val="676767"/>
                </a:solidFill>
                <a:latin typeface="Roboto"/>
                <a:ea typeface="Roboto"/>
                <a:cs typeface="Roboto"/>
                <a:sym typeface="Roboto"/>
              </a:rPr>
              <a:t>Alert Hospital Now:</a:t>
            </a:r>
            <a:r>
              <a:rPr lang="en-ID" sz="1500">
                <a:solidFill>
                  <a:srgbClr val="676767"/>
                </a:solidFill>
                <a:latin typeface="Roboto"/>
                <a:ea typeface="Roboto"/>
                <a:cs typeface="Roboto"/>
                <a:sym typeface="Roboto"/>
              </a:rPr>
              <a:t>  Tap </a:t>
            </a:r>
            <a:r>
              <a:rPr lang="en-ID" sz="1500" b="1" i="1">
                <a:solidFill>
                  <a:srgbClr val="676767"/>
                </a:solidFill>
                <a:latin typeface="Roboto"/>
                <a:ea typeface="Roboto"/>
                <a:cs typeface="Roboto"/>
                <a:sym typeface="Roboto"/>
              </a:rPr>
              <a:t>Select Destination</a:t>
            </a:r>
            <a:r>
              <a:rPr lang="en-ID" sz="1500">
                <a:solidFill>
                  <a:srgbClr val="676767"/>
                </a:solidFill>
                <a:latin typeface="Roboto"/>
                <a:ea typeface="Roboto"/>
                <a:cs typeface="Roboto"/>
                <a:sym typeface="Roboto"/>
              </a:rPr>
              <a:t> then </a:t>
            </a:r>
            <a:r>
              <a:rPr lang="en-ID" sz="1500" b="1" i="1">
                <a:solidFill>
                  <a:srgbClr val="676767"/>
                </a:solidFill>
                <a:latin typeface="Roboto"/>
                <a:ea typeface="Roboto"/>
                <a:cs typeface="Roboto"/>
                <a:sym typeface="Roboto"/>
              </a:rPr>
              <a:t>Alert</a:t>
            </a:r>
            <a:endParaRPr sz="1500" b="1" i="1">
              <a:solidFill>
                <a:srgbClr val="676767"/>
              </a:solidFill>
              <a:latin typeface="Roboto"/>
              <a:ea typeface="Roboto"/>
              <a:cs typeface="Roboto"/>
              <a:sym typeface="Roboto"/>
            </a:endParaRPr>
          </a:p>
          <a:p>
            <a:pPr marL="914400" lvl="1" indent="-323850" algn="l" rtl="0">
              <a:lnSpc>
                <a:spcPct val="12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Create </a:t>
            </a:r>
            <a:r>
              <a:rPr lang="en-ID" sz="1500">
                <a:solidFill>
                  <a:srgbClr val="676767"/>
                </a:solidFill>
                <a:latin typeface="Roboto"/>
                <a:ea typeface="Roboto"/>
                <a:cs typeface="Roboto"/>
                <a:sym typeface="Roboto"/>
              </a:rPr>
              <a:t>button is replaced with</a:t>
            </a:r>
            <a:r>
              <a:rPr lang="en-ID" sz="1500" b="1">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Alert </a:t>
            </a:r>
            <a:r>
              <a:rPr lang="en-ID" sz="1500">
                <a:solidFill>
                  <a:srgbClr val="676767"/>
                </a:solidFill>
                <a:latin typeface="Roboto"/>
                <a:ea typeface="Roboto"/>
                <a:cs typeface="Roboto"/>
                <a:sym typeface="Roboto"/>
              </a:rPr>
              <a:t>after destination is set</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a:p>
            <a:pPr marL="0" lvl="0" indent="0" algn="l" rtl="0">
              <a:spcBef>
                <a:spcPts val="0"/>
              </a:spcBef>
              <a:spcAft>
                <a:spcPts val="0"/>
              </a:spcAft>
              <a:buNone/>
            </a:pPr>
            <a:endParaRPr/>
          </a:p>
        </p:txBody>
      </p:sp>
      <p:pic>
        <p:nvPicPr>
          <p:cNvPr id="247" name="Google Shape;247;p19"/>
          <p:cNvPicPr preferRelativeResize="0"/>
          <p:nvPr/>
        </p:nvPicPr>
        <p:blipFill rotWithShape="1">
          <a:blip r:embed="rId3">
            <a:alphaModFix/>
          </a:blip>
          <a:srcRect t="10537" b="5365"/>
          <a:stretch/>
        </p:blipFill>
        <p:spPr>
          <a:xfrm>
            <a:off x="9707050" y="12932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248" name="Google Shape;248;p19"/>
          <p:cNvSpPr txBox="1"/>
          <p:nvPr/>
        </p:nvSpPr>
        <p:spPr>
          <a:xfrm>
            <a:off x="290853" y="302650"/>
            <a:ext cx="9416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Create Patient - Prehospital Notification</a:t>
            </a:r>
            <a:endParaRPr sz="3200" b="1" i="0" u="none" strike="noStrike" cap="none">
              <a:solidFill>
                <a:srgbClr val="0E0E0E"/>
              </a:solidFill>
              <a:latin typeface="Roboto"/>
              <a:ea typeface="Roboto"/>
              <a:cs typeface="Roboto"/>
              <a:sym typeface="Roboto"/>
            </a:endParaRPr>
          </a:p>
        </p:txBody>
      </p:sp>
      <p:sp>
        <p:nvSpPr>
          <p:cNvPr id="249" name="Google Shape;249;p19"/>
          <p:cNvSpPr txBox="1"/>
          <p:nvPr/>
        </p:nvSpPr>
        <p:spPr>
          <a:xfrm>
            <a:off x="737525" y="967700"/>
            <a:ext cx="4601400" cy="486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1900" b="1" i="1">
                <a:solidFill>
                  <a:schemeClr val="accent4"/>
                </a:solidFill>
                <a:latin typeface="Roboto"/>
                <a:ea typeface="Roboto"/>
                <a:cs typeface="Roboto"/>
                <a:sym typeface="Roboto"/>
              </a:rPr>
              <a:t>Scan</a:t>
            </a:r>
            <a:r>
              <a:rPr lang="en-ID" sz="1900" b="1">
                <a:solidFill>
                  <a:srgbClr val="515151"/>
                </a:solidFill>
                <a:latin typeface="Roboto"/>
                <a:ea typeface="Roboto"/>
                <a:cs typeface="Roboto"/>
                <a:sym typeface="Roboto"/>
              </a:rPr>
              <a:t> Wristband - Create Patient</a:t>
            </a:r>
            <a:endParaRPr sz="9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a:t>
            </a:r>
            <a:r>
              <a:rPr lang="en-ID" sz="1500" b="1" i="1">
                <a:solidFill>
                  <a:srgbClr val="676767"/>
                </a:solidFill>
                <a:latin typeface="Roboto"/>
                <a:ea typeface="Roboto"/>
                <a:cs typeface="Roboto"/>
                <a:sym typeface="Roboto"/>
              </a:rPr>
              <a:t>NEW </a:t>
            </a:r>
            <a:r>
              <a:rPr lang="en-ID" sz="1500">
                <a:solidFill>
                  <a:srgbClr val="676767"/>
                </a:solidFill>
                <a:latin typeface="Roboto"/>
                <a:ea typeface="Roboto"/>
                <a:cs typeface="Roboto"/>
                <a:sym typeface="Roboto"/>
              </a:rPr>
              <a:t>if not using Patient Movement wristband</a:t>
            </a:r>
            <a:endParaRPr sz="1500">
              <a:solidFill>
                <a:srgbClr val="515151"/>
              </a:solidFill>
              <a:latin typeface="Roboto"/>
              <a:ea typeface="Roboto"/>
              <a:cs typeface="Roboto"/>
              <a:sym typeface="Roboto"/>
            </a:endParaRPr>
          </a:p>
          <a:p>
            <a:pPr marL="0" marR="0" lvl="0" indent="0" algn="l" rtl="0">
              <a:lnSpc>
                <a:spcPct val="120000"/>
              </a:lnSpc>
              <a:spcBef>
                <a:spcPts val="600"/>
              </a:spcBef>
              <a:spcAft>
                <a:spcPts val="0"/>
              </a:spcAft>
              <a:buNone/>
            </a:pPr>
            <a:r>
              <a:rPr lang="en-ID" sz="1900" b="1" i="1">
                <a:solidFill>
                  <a:schemeClr val="accent1"/>
                </a:solidFill>
                <a:latin typeface="Roboto"/>
                <a:ea typeface="Roboto"/>
                <a:cs typeface="Roboto"/>
                <a:sym typeface="Roboto"/>
              </a:rPr>
              <a:t>Scan</a:t>
            </a:r>
            <a:r>
              <a:rPr lang="en-ID" sz="1900" b="1">
                <a:solidFill>
                  <a:srgbClr val="515151"/>
                </a:solidFill>
                <a:latin typeface="Roboto"/>
                <a:ea typeface="Roboto"/>
                <a:cs typeface="Roboto"/>
                <a:sym typeface="Roboto"/>
              </a:rPr>
              <a:t> Driver’s License - Demographics</a:t>
            </a:r>
            <a:endParaRPr sz="18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Enter demographics manually if not available</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a:solidFill>
                  <a:schemeClr val="accent1"/>
                </a:solidFill>
                <a:latin typeface="Roboto"/>
                <a:ea typeface="Roboto"/>
                <a:cs typeface="Roboto"/>
                <a:sym typeface="Roboto"/>
              </a:rPr>
              <a:t>Photos</a:t>
            </a:r>
            <a:endParaRPr sz="600" b="1" i="1">
              <a:solidFill>
                <a:schemeClr val="accent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b="1" i="1">
                <a:solidFill>
                  <a:srgbClr val="676767"/>
                </a:solidFill>
                <a:latin typeface="Roboto"/>
                <a:ea typeface="Roboto"/>
                <a:cs typeface="Roboto"/>
                <a:sym typeface="Roboto"/>
              </a:rPr>
              <a:t>Images</a:t>
            </a:r>
            <a:r>
              <a:rPr lang="en-ID" sz="1500">
                <a:solidFill>
                  <a:srgbClr val="676767"/>
                </a:solidFill>
                <a:latin typeface="Roboto"/>
                <a:ea typeface="Roboto"/>
                <a:cs typeface="Roboto"/>
                <a:sym typeface="Roboto"/>
              </a:rPr>
              <a:t>:  Patient, scene, paperwork…</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ECG</a:t>
            </a:r>
            <a:r>
              <a:rPr lang="en-ID" sz="1500">
                <a:solidFill>
                  <a:srgbClr val="676767"/>
                </a:solidFill>
                <a:latin typeface="Roboto"/>
                <a:ea typeface="Roboto"/>
                <a:cs typeface="Roboto"/>
                <a:sym typeface="Roboto"/>
              </a:rPr>
              <a:t>: Photo or attach from monitor</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a:solidFill>
                  <a:srgbClr val="515151"/>
                </a:solidFill>
                <a:latin typeface="Roboto"/>
                <a:ea typeface="Roboto"/>
                <a:cs typeface="Roboto"/>
                <a:sym typeface="Roboto"/>
              </a:rPr>
              <a:t>Patient Type</a:t>
            </a:r>
            <a:endParaRPr sz="13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Select General</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Upgrade as needed anytime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a:solidFill>
                  <a:schemeClr val="accent1"/>
                </a:solidFill>
                <a:latin typeface="Roboto"/>
                <a:ea typeface="Roboto"/>
                <a:cs typeface="Roboto"/>
                <a:sym typeface="Roboto"/>
              </a:rPr>
              <a:t>Voice to Text</a:t>
            </a:r>
            <a:r>
              <a:rPr lang="en-ID" sz="1900" b="1">
                <a:solidFill>
                  <a:srgbClr val="515151"/>
                </a:solidFill>
                <a:latin typeface="Roboto"/>
                <a:ea typeface="Roboto"/>
                <a:cs typeface="Roboto"/>
                <a:sym typeface="Roboto"/>
              </a:rPr>
              <a:t> </a:t>
            </a:r>
            <a:r>
              <a:rPr lang="en-ID" sz="1900">
                <a:solidFill>
                  <a:srgbClr val="515151"/>
                </a:solidFill>
                <a:latin typeface="Roboto"/>
                <a:ea typeface="Roboto"/>
                <a:cs typeface="Roboto"/>
                <a:sym typeface="Roboto"/>
              </a:rPr>
              <a:t>additional details</a:t>
            </a:r>
            <a:endParaRPr sz="1900">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Dictate your normal prehospital report</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“Eat the mic” - Hold microphone close to mouth</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250" name="Google Shape;250;p19"/>
          <p:cNvPicPr preferRelativeResize="0"/>
          <p:nvPr/>
        </p:nvPicPr>
        <p:blipFill rotWithShape="1">
          <a:blip r:embed="rId4">
            <a:alphaModFix/>
          </a:blip>
          <a:srcRect t="4197" b="59740"/>
          <a:stretch/>
        </p:blipFill>
        <p:spPr>
          <a:xfrm>
            <a:off x="5338800" y="1289075"/>
            <a:ext cx="2027100" cy="158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51" name="Google Shape;251;p19"/>
          <p:cNvPicPr preferRelativeResize="0"/>
          <p:nvPr/>
        </p:nvPicPr>
        <p:blipFill rotWithShape="1">
          <a:blip r:embed="rId5">
            <a:alphaModFix/>
          </a:blip>
          <a:srcRect/>
          <a:stretch/>
        </p:blipFill>
        <p:spPr>
          <a:xfrm>
            <a:off x="406360" y="3678347"/>
            <a:ext cx="353886" cy="353886"/>
          </a:xfrm>
          <a:prstGeom prst="rect">
            <a:avLst/>
          </a:prstGeom>
          <a:noFill/>
          <a:ln>
            <a:noFill/>
          </a:ln>
          <a:effectLst>
            <a:outerShdw blurRad="50800" dist="38100" dir="2700000" algn="tl" rotWithShape="0">
              <a:srgbClr val="000000">
                <a:alpha val="40000"/>
              </a:srgbClr>
            </a:outerShdw>
          </a:effectLst>
        </p:spPr>
      </p:pic>
      <p:pic>
        <p:nvPicPr>
          <p:cNvPr id="252" name="Google Shape;252;p19"/>
          <p:cNvPicPr preferRelativeResize="0"/>
          <p:nvPr/>
        </p:nvPicPr>
        <p:blipFill rotWithShape="1">
          <a:blip r:embed="rId6">
            <a:alphaModFix/>
          </a:blip>
          <a:srcRect/>
          <a:stretch/>
        </p:blipFill>
        <p:spPr>
          <a:xfrm>
            <a:off x="406360" y="4582381"/>
            <a:ext cx="353886" cy="353886"/>
          </a:xfrm>
          <a:prstGeom prst="rect">
            <a:avLst/>
          </a:prstGeom>
          <a:noFill/>
          <a:ln>
            <a:noFill/>
          </a:ln>
          <a:effectLst>
            <a:outerShdw blurRad="50800" dist="38100" dir="2700000" algn="tl" rotWithShape="0">
              <a:srgbClr val="000000">
                <a:alpha val="40000"/>
              </a:srgbClr>
            </a:outerShdw>
          </a:effectLst>
        </p:spPr>
      </p:pic>
      <p:pic>
        <p:nvPicPr>
          <p:cNvPr id="253" name="Google Shape;253;p19"/>
          <p:cNvPicPr preferRelativeResize="0"/>
          <p:nvPr/>
        </p:nvPicPr>
        <p:blipFill rotWithShape="1">
          <a:blip r:embed="rId7">
            <a:alphaModFix/>
          </a:blip>
          <a:srcRect t="4095" b="11807"/>
          <a:stretch/>
        </p:blipFill>
        <p:spPr>
          <a:xfrm>
            <a:off x="7522925" y="12940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54" name="Google Shape;254;p19"/>
          <p:cNvPicPr preferRelativeResize="0"/>
          <p:nvPr/>
        </p:nvPicPr>
        <p:blipFill rotWithShape="1">
          <a:blip r:embed="rId8">
            <a:alphaModFix/>
          </a:blip>
          <a:srcRect/>
          <a:stretch/>
        </p:blipFill>
        <p:spPr>
          <a:xfrm>
            <a:off x="406211" y="994275"/>
            <a:ext cx="354196" cy="354196"/>
          </a:xfrm>
          <a:prstGeom prst="rect">
            <a:avLst/>
          </a:prstGeom>
          <a:noFill/>
          <a:ln>
            <a:noFill/>
          </a:ln>
          <a:effectLst>
            <a:outerShdw blurRad="50800" dist="38100" dir="2700000" algn="tl" rotWithShape="0">
              <a:srgbClr val="000000">
                <a:alpha val="40000"/>
              </a:srgbClr>
            </a:outerShdw>
          </a:effectLst>
        </p:spPr>
      </p:pic>
      <p:pic>
        <p:nvPicPr>
          <p:cNvPr id="255" name="Google Shape;255;p19"/>
          <p:cNvPicPr preferRelativeResize="0"/>
          <p:nvPr/>
        </p:nvPicPr>
        <p:blipFill rotWithShape="1">
          <a:blip r:embed="rId9">
            <a:alphaModFix/>
          </a:blip>
          <a:srcRect/>
          <a:stretch/>
        </p:blipFill>
        <p:spPr>
          <a:xfrm>
            <a:off x="406360" y="1908997"/>
            <a:ext cx="353886" cy="353886"/>
          </a:xfrm>
          <a:prstGeom prst="rect">
            <a:avLst/>
          </a:prstGeom>
          <a:noFill/>
          <a:ln>
            <a:noFill/>
          </a:ln>
          <a:effectLst>
            <a:outerShdw blurRad="50800" dist="38100" dir="2700000" algn="tl" rotWithShape="0">
              <a:srgbClr val="000000">
                <a:alpha val="40000"/>
              </a:srgbClr>
            </a:outerShdw>
          </a:effectLst>
        </p:spPr>
      </p:pic>
      <p:pic>
        <p:nvPicPr>
          <p:cNvPr id="256" name="Google Shape;256;p19"/>
          <p:cNvPicPr preferRelativeResize="0"/>
          <p:nvPr/>
        </p:nvPicPr>
        <p:blipFill rotWithShape="1">
          <a:blip r:embed="rId10">
            <a:alphaModFix/>
          </a:blip>
          <a:srcRect/>
          <a:stretch/>
        </p:blipFill>
        <p:spPr>
          <a:xfrm>
            <a:off x="406360" y="2788475"/>
            <a:ext cx="353886" cy="353886"/>
          </a:xfrm>
          <a:prstGeom prst="rect">
            <a:avLst/>
          </a:prstGeom>
          <a:noFill/>
          <a:ln>
            <a:noFill/>
          </a:ln>
          <a:effectLst>
            <a:outerShdw blurRad="50800" dist="38100" dir="2700000" algn="tl" rotWithShape="0">
              <a:srgbClr val="000000">
                <a:alpha val="40000"/>
              </a:srgbClr>
            </a:outerShdw>
          </a:effectLst>
        </p:spPr>
      </p:pic>
      <p:pic>
        <p:nvPicPr>
          <p:cNvPr id="257" name="Google Shape;257;p19"/>
          <p:cNvPicPr preferRelativeResize="0"/>
          <p:nvPr/>
        </p:nvPicPr>
        <p:blipFill>
          <a:blip r:embed="rId11">
            <a:alphaModFix/>
          </a:blip>
          <a:stretch>
            <a:fillRect/>
          </a:stretch>
        </p:blipFill>
        <p:spPr>
          <a:xfrm>
            <a:off x="6740925" y="2238926"/>
            <a:ext cx="559125" cy="585000"/>
          </a:xfrm>
          <a:prstGeom prst="rect">
            <a:avLst/>
          </a:prstGeom>
          <a:noFill/>
          <a:ln>
            <a:noFill/>
          </a:ln>
          <a:effectLst>
            <a:outerShdw blurRad="190500" dist="88900" dir="2700000" algn="tl" rotWithShape="0">
              <a:srgbClr val="000000">
                <a:alpha val="20000"/>
              </a:srgbClr>
            </a:outerShdw>
          </a:effectLst>
        </p:spPr>
      </p:pic>
      <p:sp>
        <p:nvSpPr>
          <p:cNvPr id="258" name="Google Shape;258;p19"/>
          <p:cNvSpPr txBox="1"/>
          <p:nvPr/>
        </p:nvSpPr>
        <p:spPr>
          <a:xfrm>
            <a:off x="5075982" y="3315535"/>
            <a:ext cx="2312100" cy="1644000"/>
          </a:xfrm>
          <a:prstGeom prst="rect">
            <a:avLst/>
          </a:prstGeom>
          <a:solidFill>
            <a:srgbClr val="FFF2CC"/>
          </a:solidFill>
          <a:ln w="38100" cap="flat" cmpd="sng">
            <a:solidFill>
              <a:schemeClr val="accent1"/>
            </a:solidFill>
            <a:prstDash val="solid"/>
            <a:round/>
            <a:headEnd type="none" w="sm" len="sm"/>
            <a:tailEnd type="none" w="sm" len="sm"/>
          </a:ln>
          <a:effectLst>
            <a:outerShdw blurRad="57150" dist="19050" dir="5400000" algn="bl" rotWithShape="0">
              <a:srgbClr val="000000">
                <a:alpha val="36000"/>
              </a:srgbClr>
            </a:outerShdw>
          </a:effectLst>
        </p:spPr>
        <p:txBody>
          <a:bodyPr spcFirstLastPara="1" wrap="square" lIns="162000" tIns="91425" rIns="91425" bIns="91425" anchor="t" anchorCtr="0">
            <a:spAutoFit/>
          </a:bodyPr>
          <a:lstStyle/>
          <a:p>
            <a:pPr marL="0" lvl="0" indent="0" algn="ctr" rtl="0">
              <a:spcBef>
                <a:spcPts val="0"/>
              </a:spcBef>
              <a:spcAft>
                <a:spcPts val="0"/>
              </a:spcAft>
              <a:buNone/>
            </a:pPr>
            <a:r>
              <a:rPr lang="en-ID" sz="2200" b="1">
                <a:solidFill>
                  <a:schemeClr val="accent1"/>
                </a:solidFill>
                <a:latin typeface="Roboto"/>
                <a:ea typeface="Roboto"/>
                <a:cs typeface="Roboto"/>
                <a:sym typeface="Roboto"/>
              </a:rPr>
              <a:t>Include:</a:t>
            </a:r>
            <a:endParaRPr sz="2200" b="1">
              <a:solidFill>
                <a:schemeClr val="accent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Chief Complaint and HPI</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Key Findings</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Vitals</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Interventions</a:t>
            </a:r>
            <a:endParaRPr b="1" i="1">
              <a:solidFill>
                <a:schemeClr val="dk1"/>
              </a:solidFill>
              <a:latin typeface="Roboto"/>
              <a:ea typeface="Roboto"/>
              <a:cs typeface="Roboto"/>
              <a:sym typeface="Roboto"/>
            </a:endParaRPr>
          </a:p>
        </p:txBody>
      </p:sp>
      <p:cxnSp>
        <p:nvCxnSpPr>
          <p:cNvPr id="259" name="Google Shape;259;p19"/>
          <p:cNvCxnSpPr>
            <a:endCxn id="258" idx="1"/>
          </p:cNvCxnSpPr>
          <p:nvPr/>
        </p:nvCxnSpPr>
        <p:spPr>
          <a:xfrm rot="10800000" flipH="1">
            <a:off x="4185882" y="4137535"/>
            <a:ext cx="890100" cy="600600"/>
          </a:xfrm>
          <a:prstGeom prst="straightConnector1">
            <a:avLst/>
          </a:prstGeom>
          <a:noFill/>
          <a:ln w="38100" cap="flat" cmpd="sng">
            <a:solidFill>
              <a:schemeClr val="accent1"/>
            </a:solidFill>
            <a:prstDash val="solid"/>
            <a:round/>
            <a:headEnd type="none" w="med" len="med"/>
            <a:tailEnd type="triangle" w="med" len="med"/>
          </a:ln>
        </p:spPr>
      </p:cxnSp>
      <p:sp>
        <p:nvSpPr>
          <p:cNvPr id="260" name="Google Shape;260;p19"/>
          <p:cNvSpPr/>
          <p:nvPr/>
        </p:nvSpPr>
        <p:spPr>
          <a:xfrm>
            <a:off x="9741450" y="3381125"/>
            <a:ext cx="1949700" cy="1995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61" name="Google Shape;261;p19"/>
          <p:cNvPicPr preferRelativeResize="0"/>
          <p:nvPr/>
        </p:nvPicPr>
        <p:blipFill rotWithShape="1">
          <a:blip r:embed="rId12">
            <a:alphaModFix/>
          </a:blip>
          <a:srcRect/>
          <a:stretch/>
        </p:blipFill>
        <p:spPr>
          <a:xfrm>
            <a:off x="11269682" y="3353338"/>
            <a:ext cx="274320" cy="274320"/>
          </a:xfrm>
          <a:prstGeom prst="rect">
            <a:avLst/>
          </a:prstGeom>
          <a:noFill/>
          <a:ln>
            <a:noFill/>
          </a:ln>
          <a:effectLst>
            <a:outerShdw blurRad="50800" dist="38100" dir="2700000" algn="tl" rotWithShape="0">
              <a:srgbClr val="000000">
                <a:alpha val="40000"/>
              </a:srgbClr>
            </a:outerShdw>
          </a:effectLst>
        </p:spPr>
      </p:pic>
      <p:pic>
        <p:nvPicPr>
          <p:cNvPr id="262" name="Google Shape;262;p19"/>
          <p:cNvPicPr preferRelativeResize="0"/>
          <p:nvPr/>
        </p:nvPicPr>
        <p:blipFill rotWithShape="1">
          <a:blip r:embed="rId13">
            <a:alphaModFix/>
          </a:blip>
          <a:srcRect/>
          <a:stretch/>
        </p:blipFill>
        <p:spPr>
          <a:xfrm>
            <a:off x="446141" y="5802398"/>
            <a:ext cx="274320" cy="274320"/>
          </a:xfrm>
          <a:prstGeom prst="rect">
            <a:avLst/>
          </a:prstGeom>
          <a:noFill/>
          <a:ln>
            <a:noFill/>
          </a:ln>
          <a:effectLst>
            <a:outerShdw blurRad="50800" dist="38100" dir="2700000" algn="tl" rotWithShape="0">
              <a:srgbClr val="000000">
                <a:alpha val="40000"/>
              </a:srgbClr>
            </a:outerShdw>
          </a:effectLst>
        </p:spPr>
      </p:pic>
      <p:pic>
        <p:nvPicPr>
          <p:cNvPr id="263" name="Google Shape;263;p19"/>
          <p:cNvPicPr preferRelativeResize="0"/>
          <p:nvPr/>
        </p:nvPicPr>
        <p:blipFill rotWithShape="1">
          <a:blip r:embed="rId12">
            <a:alphaModFix/>
          </a:blip>
          <a:srcRect/>
          <a:stretch/>
        </p:blipFill>
        <p:spPr>
          <a:xfrm>
            <a:off x="446145" y="6109739"/>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0"/>
          <p:cNvSpPr txBox="1"/>
          <p:nvPr/>
        </p:nvSpPr>
        <p:spPr>
          <a:xfrm>
            <a:off x="367050" y="5404634"/>
            <a:ext cx="6488100" cy="18594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ID" sz="1900" b="1">
                <a:solidFill>
                  <a:srgbClr val="515151"/>
                </a:solidFill>
                <a:latin typeface="Roboto"/>
                <a:ea typeface="Roboto"/>
                <a:cs typeface="Roboto"/>
                <a:sym typeface="Roboto"/>
              </a:rPr>
              <a:t>Create Patient | Alert Hospital</a:t>
            </a:r>
            <a:endParaRPr sz="1900" b="1">
              <a:solidFill>
                <a:srgbClr val="515151"/>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b="1">
                <a:solidFill>
                  <a:srgbClr val="676767"/>
                </a:solidFill>
                <a:latin typeface="Roboto"/>
                <a:ea typeface="Roboto"/>
                <a:cs typeface="Roboto"/>
                <a:sym typeface="Roboto"/>
              </a:rPr>
              <a:t>Create:</a:t>
            </a:r>
            <a:r>
              <a:rPr lang="en-ID" sz="1500">
                <a:solidFill>
                  <a:srgbClr val="676767"/>
                </a:solidFill>
                <a:latin typeface="Roboto"/>
                <a:ea typeface="Roboto"/>
                <a:cs typeface="Roboto"/>
                <a:sym typeface="Roboto"/>
              </a:rPr>
              <a:t>  Tap Create to create channel now but alert hospital later </a:t>
            </a:r>
            <a:endParaRPr sz="1500">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b="1">
                <a:solidFill>
                  <a:srgbClr val="676767"/>
                </a:solidFill>
                <a:latin typeface="Roboto"/>
                <a:ea typeface="Roboto"/>
                <a:cs typeface="Roboto"/>
                <a:sym typeface="Roboto"/>
              </a:rPr>
              <a:t>Alert Hospital Now:</a:t>
            </a:r>
            <a:r>
              <a:rPr lang="en-ID" sz="1500">
                <a:solidFill>
                  <a:srgbClr val="676767"/>
                </a:solidFill>
                <a:latin typeface="Roboto"/>
                <a:ea typeface="Roboto"/>
                <a:cs typeface="Roboto"/>
                <a:sym typeface="Roboto"/>
              </a:rPr>
              <a:t>  Tap </a:t>
            </a:r>
            <a:r>
              <a:rPr lang="en-ID" sz="1500" b="1" i="1">
                <a:solidFill>
                  <a:srgbClr val="676767"/>
                </a:solidFill>
                <a:latin typeface="Roboto"/>
                <a:ea typeface="Roboto"/>
                <a:cs typeface="Roboto"/>
                <a:sym typeface="Roboto"/>
              </a:rPr>
              <a:t>Select Destination</a:t>
            </a:r>
            <a:r>
              <a:rPr lang="en-ID" sz="1500">
                <a:solidFill>
                  <a:srgbClr val="676767"/>
                </a:solidFill>
                <a:latin typeface="Roboto"/>
                <a:ea typeface="Roboto"/>
                <a:cs typeface="Roboto"/>
                <a:sym typeface="Roboto"/>
              </a:rPr>
              <a:t> then </a:t>
            </a:r>
            <a:r>
              <a:rPr lang="en-ID" sz="1500" b="1" i="1">
                <a:solidFill>
                  <a:srgbClr val="676767"/>
                </a:solidFill>
                <a:latin typeface="Roboto"/>
                <a:ea typeface="Roboto"/>
                <a:cs typeface="Roboto"/>
                <a:sym typeface="Roboto"/>
              </a:rPr>
              <a:t>Alert</a:t>
            </a:r>
            <a:endParaRPr sz="1500" b="1" i="1">
              <a:solidFill>
                <a:srgbClr val="676767"/>
              </a:solidFill>
              <a:latin typeface="Roboto"/>
              <a:ea typeface="Roboto"/>
              <a:cs typeface="Roboto"/>
              <a:sym typeface="Roboto"/>
            </a:endParaRPr>
          </a:p>
          <a:p>
            <a:pPr marL="914400" lvl="1" indent="-323850" algn="l" rtl="0">
              <a:lnSpc>
                <a:spcPct val="12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Create </a:t>
            </a:r>
            <a:r>
              <a:rPr lang="en-ID" sz="1500">
                <a:solidFill>
                  <a:srgbClr val="676767"/>
                </a:solidFill>
                <a:latin typeface="Roboto"/>
                <a:ea typeface="Roboto"/>
                <a:cs typeface="Roboto"/>
                <a:sym typeface="Roboto"/>
              </a:rPr>
              <a:t>button is replaced with</a:t>
            </a:r>
            <a:r>
              <a:rPr lang="en-ID" sz="1500" b="1">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Alert </a:t>
            </a:r>
            <a:r>
              <a:rPr lang="en-ID" sz="1500">
                <a:solidFill>
                  <a:srgbClr val="676767"/>
                </a:solidFill>
                <a:latin typeface="Roboto"/>
                <a:ea typeface="Roboto"/>
                <a:cs typeface="Roboto"/>
                <a:sym typeface="Roboto"/>
              </a:rPr>
              <a:t>after destination is set</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a:p>
            <a:pPr marL="0" lvl="0" indent="0" algn="l" rtl="0">
              <a:spcBef>
                <a:spcPts val="0"/>
              </a:spcBef>
              <a:spcAft>
                <a:spcPts val="0"/>
              </a:spcAft>
              <a:buNone/>
            </a:pPr>
            <a:endParaRPr/>
          </a:p>
        </p:txBody>
      </p:sp>
      <p:pic>
        <p:nvPicPr>
          <p:cNvPr id="269" name="Google Shape;269;p20"/>
          <p:cNvPicPr preferRelativeResize="0"/>
          <p:nvPr/>
        </p:nvPicPr>
        <p:blipFill rotWithShape="1">
          <a:blip r:embed="rId3">
            <a:alphaModFix/>
          </a:blip>
          <a:srcRect t="10537" b="5365"/>
          <a:stretch/>
        </p:blipFill>
        <p:spPr>
          <a:xfrm>
            <a:off x="9707050" y="12932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270" name="Google Shape;270;p20"/>
          <p:cNvSpPr txBox="1"/>
          <p:nvPr/>
        </p:nvSpPr>
        <p:spPr>
          <a:xfrm>
            <a:off x="290853" y="302650"/>
            <a:ext cx="9416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Create Patient - Prehospital Notification</a:t>
            </a:r>
            <a:endParaRPr sz="3200" b="1" i="0" u="none" strike="noStrike" cap="none">
              <a:solidFill>
                <a:srgbClr val="0E0E0E"/>
              </a:solidFill>
              <a:latin typeface="Roboto"/>
              <a:ea typeface="Roboto"/>
              <a:cs typeface="Roboto"/>
              <a:sym typeface="Roboto"/>
            </a:endParaRPr>
          </a:p>
        </p:txBody>
      </p:sp>
      <p:sp>
        <p:nvSpPr>
          <p:cNvPr id="271" name="Google Shape;271;p20"/>
          <p:cNvSpPr txBox="1"/>
          <p:nvPr/>
        </p:nvSpPr>
        <p:spPr>
          <a:xfrm>
            <a:off x="737525" y="967700"/>
            <a:ext cx="4601400" cy="486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1900" b="1" i="1">
                <a:solidFill>
                  <a:schemeClr val="accent4"/>
                </a:solidFill>
                <a:latin typeface="Roboto"/>
                <a:ea typeface="Roboto"/>
                <a:cs typeface="Roboto"/>
                <a:sym typeface="Roboto"/>
              </a:rPr>
              <a:t>Scan</a:t>
            </a:r>
            <a:r>
              <a:rPr lang="en-ID" sz="1900" b="1">
                <a:solidFill>
                  <a:srgbClr val="515151"/>
                </a:solidFill>
                <a:latin typeface="Roboto"/>
                <a:ea typeface="Roboto"/>
                <a:cs typeface="Roboto"/>
                <a:sym typeface="Roboto"/>
              </a:rPr>
              <a:t> Wristband - Create Patient</a:t>
            </a:r>
            <a:endParaRPr sz="9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a:t>
            </a:r>
            <a:r>
              <a:rPr lang="en-ID" sz="1500" b="1" i="1">
                <a:solidFill>
                  <a:srgbClr val="676767"/>
                </a:solidFill>
                <a:latin typeface="Roboto"/>
                <a:ea typeface="Roboto"/>
                <a:cs typeface="Roboto"/>
                <a:sym typeface="Roboto"/>
              </a:rPr>
              <a:t>NEW </a:t>
            </a:r>
            <a:r>
              <a:rPr lang="en-ID" sz="1500">
                <a:solidFill>
                  <a:srgbClr val="676767"/>
                </a:solidFill>
                <a:latin typeface="Roboto"/>
                <a:ea typeface="Roboto"/>
                <a:cs typeface="Roboto"/>
                <a:sym typeface="Roboto"/>
              </a:rPr>
              <a:t>if not using Patient Movement wristband</a:t>
            </a:r>
            <a:endParaRPr sz="1500">
              <a:solidFill>
                <a:srgbClr val="515151"/>
              </a:solidFill>
              <a:latin typeface="Roboto"/>
              <a:ea typeface="Roboto"/>
              <a:cs typeface="Roboto"/>
              <a:sym typeface="Roboto"/>
            </a:endParaRPr>
          </a:p>
          <a:p>
            <a:pPr marL="0" marR="0" lvl="0" indent="0" algn="l" rtl="0">
              <a:lnSpc>
                <a:spcPct val="120000"/>
              </a:lnSpc>
              <a:spcBef>
                <a:spcPts val="600"/>
              </a:spcBef>
              <a:spcAft>
                <a:spcPts val="0"/>
              </a:spcAft>
              <a:buNone/>
            </a:pPr>
            <a:r>
              <a:rPr lang="en-ID" sz="1900" b="1" i="1">
                <a:solidFill>
                  <a:schemeClr val="accent1"/>
                </a:solidFill>
                <a:latin typeface="Roboto"/>
                <a:ea typeface="Roboto"/>
                <a:cs typeface="Roboto"/>
                <a:sym typeface="Roboto"/>
              </a:rPr>
              <a:t>Scan</a:t>
            </a:r>
            <a:r>
              <a:rPr lang="en-ID" sz="1900" b="1">
                <a:solidFill>
                  <a:srgbClr val="515151"/>
                </a:solidFill>
                <a:latin typeface="Roboto"/>
                <a:ea typeface="Roboto"/>
                <a:cs typeface="Roboto"/>
                <a:sym typeface="Roboto"/>
              </a:rPr>
              <a:t> Driver’s License - Demographics</a:t>
            </a:r>
            <a:endParaRPr sz="18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Enter demographics manually if not available</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a:solidFill>
                  <a:schemeClr val="accent1"/>
                </a:solidFill>
                <a:latin typeface="Roboto"/>
                <a:ea typeface="Roboto"/>
                <a:cs typeface="Roboto"/>
                <a:sym typeface="Roboto"/>
              </a:rPr>
              <a:t>Photos</a:t>
            </a:r>
            <a:endParaRPr sz="600" b="1" i="1">
              <a:solidFill>
                <a:schemeClr val="accent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b="1" i="1">
                <a:solidFill>
                  <a:srgbClr val="676767"/>
                </a:solidFill>
                <a:latin typeface="Roboto"/>
                <a:ea typeface="Roboto"/>
                <a:cs typeface="Roboto"/>
                <a:sym typeface="Roboto"/>
              </a:rPr>
              <a:t>Images</a:t>
            </a:r>
            <a:r>
              <a:rPr lang="en-ID" sz="1500">
                <a:solidFill>
                  <a:srgbClr val="676767"/>
                </a:solidFill>
                <a:latin typeface="Roboto"/>
                <a:ea typeface="Roboto"/>
                <a:cs typeface="Roboto"/>
                <a:sym typeface="Roboto"/>
              </a:rPr>
              <a:t>:  Patient, scene, paperwork…</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ECG</a:t>
            </a:r>
            <a:r>
              <a:rPr lang="en-ID" sz="1500">
                <a:solidFill>
                  <a:srgbClr val="676767"/>
                </a:solidFill>
                <a:latin typeface="Roboto"/>
                <a:ea typeface="Roboto"/>
                <a:cs typeface="Roboto"/>
                <a:sym typeface="Roboto"/>
              </a:rPr>
              <a:t>: Photo or attach from monitor</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a:solidFill>
                  <a:srgbClr val="515151"/>
                </a:solidFill>
                <a:latin typeface="Roboto"/>
                <a:ea typeface="Roboto"/>
                <a:cs typeface="Roboto"/>
                <a:sym typeface="Roboto"/>
              </a:rPr>
              <a:t>Patient Type</a:t>
            </a:r>
            <a:endParaRPr sz="13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Select General</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Upgrade as needed anytime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a:solidFill>
                  <a:schemeClr val="accent1"/>
                </a:solidFill>
                <a:latin typeface="Roboto"/>
                <a:ea typeface="Roboto"/>
                <a:cs typeface="Roboto"/>
                <a:sym typeface="Roboto"/>
              </a:rPr>
              <a:t>Voice to Text</a:t>
            </a:r>
            <a:r>
              <a:rPr lang="en-ID" sz="1900" b="1">
                <a:solidFill>
                  <a:srgbClr val="515151"/>
                </a:solidFill>
                <a:latin typeface="Roboto"/>
                <a:ea typeface="Roboto"/>
                <a:cs typeface="Roboto"/>
                <a:sym typeface="Roboto"/>
              </a:rPr>
              <a:t> </a:t>
            </a:r>
            <a:r>
              <a:rPr lang="en-ID" sz="1900">
                <a:solidFill>
                  <a:srgbClr val="515151"/>
                </a:solidFill>
                <a:latin typeface="Roboto"/>
                <a:ea typeface="Roboto"/>
                <a:cs typeface="Roboto"/>
                <a:sym typeface="Roboto"/>
              </a:rPr>
              <a:t>additional details</a:t>
            </a:r>
            <a:endParaRPr sz="1900">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Dictate your normal prehospital report</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“Eat the mic” - Hold microphone close to mouth</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272" name="Google Shape;272;p20"/>
          <p:cNvPicPr preferRelativeResize="0"/>
          <p:nvPr/>
        </p:nvPicPr>
        <p:blipFill rotWithShape="1">
          <a:blip r:embed="rId4">
            <a:alphaModFix/>
          </a:blip>
          <a:srcRect t="4197" b="59740"/>
          <a:stretch/>
        </p:blipFill>
        <p:spPr>
          <a:xfrm>
            <a:off x="5338800" y="1289075"/>
            <a:ext cx="2027100" cy="158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73" name="Google Shape;273;p20"/>
          <p:cNvPicPr preferRelativeResize="0"/>
          <p:nvPr/>
        </p:nvPicPr>
        <p:blipFill rotWithShape="1">
          <a:blip r:embed="rId5">
            <a:alphaModFix/>
          </a:blip>
          <a:srcRect/>
          <a:stretch/>
        </p:blipFill>
        <p:spPr>
          <a:xfrm>
            <a:off x="406360" y="3678347"/>
            <a:ext cx="353886" cy="353886"/>
          </a:xfrm>
          <a:prstGeom prst="rect">
            <a:avLst/>
          </a:prstGeom>
          <a:noFill/>
          <a:ln>
            <a:noFill/>
          </a:ln>
          <a:effectLst>
            <a:outerShdw blurRad="50800" dist="38100" dir="2700000" algn="tl" rotWithShape="0">
              <a:srgbClr val="000000">
                <a:alpha val="40000"/>
              </a:srgbClr>
            </a:outerShdw>
          </a:effectLst>
        </p:spPr>
      </p:pic>
      <p:pic>
        <p:nvPicPr>
          <p:cNvPr id="274" name="Google Shape;274;p20"/>
          <p:cNvPicPr preferRelativeResize="0"/>
          <p:nvPr/>
        </p:nvPicPr>
        <p:blipFill rotWithShape="1">
          <a:blip r:embed="rId6">
            <a:alphaModFix/>
          </a:blip>
          <a:srcRect/>
          <a:stretch/>
        </p:blipFill>
        <p:spPr>
          <a:xfrm>
            <a:off x="406360" y="4582381"/>
            <a:ext cx="353886" cy="353886"/>
          </a:xfrm>
          <a:prstGeom prst="rect">
            <a:avLst/>
          </a:prstGeom>
          <a:noFill/>
          <a:ln>
            <a:noFill/>
          </a:ln>
          <a:effectLst>
            <a:outerShdw blurRad="50800" dist="38100" dir="2700000" algn="tl" rotWithShape="0">
              <a:srgbClr val="000000">
                <a:alpha val="40000"/>
              </a:srgbClr>
            </a:outerShdw>
          </a:effectLst>
        </p:spPr>
      </p:pic>
      <p:pic>
        <p:nvPicPr>
          <p:cNvPr id="275" name="Google Shape;275;p20"/>
          <p:cNvPicPr preferRelativeResize="0"/>
          <p:nvPr/>
        </p:nvPicPr>
        <p:blipFill rotWithShape="1">
          <a:blip r:embed="rId7">
            <a:alphaModFix/>
          </a:blip>
          <a:srcRect t="4095" b="11807"/>
          <a:stretch/>
        </p:blipFill>
        <p:spPr>
          <a:xfrm>
            <a:off x="7522925" y="12940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76" name="Google Shape;276;p20"/>
          <p:cNvPicPr preferRelativeResize="0"/>
          <p:nvPr/>
        </p:nvPicPr>
        <p:blipFill rotWithShape="1">
          <a:blip r:embed="rId8">
            <a:alphaModFix/>
          </a:blip>
          <a:srcRect/>
          <a:stretch/>
        </p:blipFill>
        <p:spPr>
          <a:xfrm>
            <a:off x="406211" y="994275"/>
            <a:ext cx="354196" cy="354196"/>
          </a:xfrm>
          <a:prstGeom prst="rect">
            <a:avLst/>
          </a:prstGeom>
          <a:noFill/>
          <a:ln>
            <a:noFill/>
          </a:ln>
          <a:effectLst>
            <a:outerShdw blurRad="50800" dist="38100" dir="2700000" algn="tl" rotWithShape="0">
              <a:srgbClr val="000000">
                <a:alpha val="40000"/>
              </a:srgbClr>
            </a:outerShdw>
          </a:effectLst>
        </p:spPr>
      </p:pic>
      <p:pic>
        <p:nvPicPr>
          <p:cNvPr id="277" name="Google Shape;277;p20"/>
          <p:cNvPicPr preferRelativeResize="0"/>
          <p:nvPr/>
        </p:nvPicPr>
        <p:blipFill rotWithShape="1">
          <a:blip r:embed="rId9">
            <a:alphaModFix/>
          </a:blip>
          <a:srcRect/>
          <a:stretch/>
        </p:blipFill>
        <p:spPr>
          <a:xfrm>
            <a:off x="406360" y="1908997"/>
            <a:ext cx="353886" cy="353886"/>
          </a:xfrm>
          <a:prstGeom prst="rect">
            <a:avLst/>
          </a:prstGeom>
          <a:noFill/>
          <a:ln>
            <a:noFill/>
          </a:ln>
          <a:effectLst>
            <a:outerShdw blurRad="50800" dist="38100" dir="2700000" algn="tl" rotWithShape="0">
              <a:srgbClr val="000000">
                <a:alpha val="40000"/>
              </a:srgbClr>
            </a:outerShdw>
          </a:effectLst>
        </p:spPr>
      </p:pic>
      <p:pic>
        <p:nvPicPr>
          <p:cNvPr id="278" name="Google Shape;278;p20"/>
          <p:cNvPicPr preferRelativeResize="0"/>
          <p:nvPr/>
        </p:nvPicPr>
        <p:blipFill rotWithShape="1">
          <a:blip r:embed="rId10">
            <a:alphaModFix/>
          </a:blip>
          <a:srcRect/>
          <a:stretch/>
        </p:blipFill>
        <p:spPr>
          <a:xfrm>
            <a:off x="406360" y="2788475"/>
            <a:ext cx="353886" cy="353886"/>
          </a:xfrm>
          <a:prstGeom prst="rect">
            <a:avLst/>
          </a:prstGeom>
          <a:noFill/>
          <a:ln>
            <a:noFill/>
          </a:ln>
          <a:effectLst>
            <a:outerShdw blurRad="50800" dist="38100" dir="2700000" algn="tl" rotWithShape="0">
              <a:srgbClr val="000000">
                <a:alpha val="40000"/>
              </a:srgbClr>
            </a:outerShdw>
          </a:effectLst>
        </p:spPr>
      </p:pic>
      <p:pic>
        <p:nvPicPr>
          <p:cNvPr id="279" name="Google Shape;279;p20"/>
          <p:cNvPicPr preferRelativeResize="0"/>
          <p:nvPr/>
        </p:nvPicPr>
        <p:blipFill>
          <a:blip r:embed="rId11">
            <a:alphaModFix/>
          </a:blip>
          <a:stretch>
            <a:fillRect/>
          </a:stretch>
        </p:blipFill>
        <p:spPr>
          <a:xfrm>
            <a:off x="6740925" y="2238926"/>
            <a:ext cx="559125" cy="585000"/>
          </a:xfrm>
          <a:prstGeom prst="rect">
            <a:avLst/>
          </a:prstGeom>
          <a:noFill/>
          <a:ln>
            <a:noFill/>
          </a:ln>
          <a:effectLst>
            <a:outerShdw blurRad="190500" dist="88900" dir="2700000" algn="tl" rotWithShape="0">
              <a:srgbClr val="000000">
                <a:alpha val="20000"/>
              </a:srgbClr>
            </a:outerShdw>
          </a:effectLst>
        </p:spPr>
      </p:pic>
      <p:sp>
        <p:nvSpPr>
          <p:cNvPr id="280" name="Google Shape;280;p20"/>
          <p:cNvSpPr txBox="1"/>
          <p:nvPr/>
        </p:nvSpPr>
        <p:spPr>
          <a:xfrm>
            <a:off x="5075982" y="3315535"/>
            <a:ext cx="2312100" cy="1644000"/>
          </a:xfrm>
          <a:prstGeom prst="rect">
            <a:avLst/>
          </a:prstGeom>
          <a:solidFill>
            <a:srgbClr val="FFF2CC"/>
          </a:solidFill>
          <a:ln w="38100" cap="flat" cmpd="sng">
            <a:solidFill>
              <a:schemeClr val="accent1"/>
            </a:solidFill>
            <a:prstDash val="solid"/>
            <a:round/>
            <a:headEnd type="none" w="sm" len="sm"/>
            <a:tailEnd type="none" w="sm" len="sm"/>
          </a:ln>
          <a:effectLst>
            <a:outerShdw blurRad="57150" dist="19050" dir="5400000" algn="bl" rotWithShape="0">
              <a:srgbClr val="000000">
                <a:alpha val="36000"/>
              </a:srgbClr>
            </a:outerShdw>
          </a:effectLst>
        </p:spPr>
        <p:txBody>
          <a:bodyPr spcFirstLastPara="1" wrap="square" lIns="162000" tIns="91425" rIns="91425" bIns="91425" anchor="t" anchorCtr="0">
            <a:spAutoFit/>
          </a:bodyPr>
          <a:lstStyle/>
          <a:p>
            <a:pPr marL="0" lvl="0" indent="0" algn="ctr" rtl="0">
              <a:spcBef>
                <a:spcPts val="0"/>
              </a:spcBef>
              <a:spcAft>
                <a:spcPts val="0"/>
              </a:spcAft>
              <a:buNone/>
            </a:pPr>
            <a:r>
              <a:rPr lang="en-ID" sz="2200" b="1">
                <a:solidFill>
                  <a:schemeClr val="accent1"/>
                </a:solidFill>
                <a:latin typeface="Roboto"/>
                <a:ea typeface="Roboto"/>
                <a:cs typeface="Roboto"/>
                <a:sym typeface="Roboto"/>
              </a:rPr>
              <a:t>Include:</a:t>
            </a:r>
            <a:endParaRPr sz="2200" b="1">
              <a:solidFill>
                <a:schemeClr val="accent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Chief Complaint and HPI</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Key Findings</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Vitals</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Interventions</a:t>
            </a:r>
            <a:endParaRPr b="1" i="1">
              <a:solidFill>
                <a:schemeClr val="dk1"/>
              </a:solidFill>
              <a:latin typeface="Roboto"/>
              <a:ea typeface="Roboto"/>
              <a:cs typeface="Roboto"/>
              <a:sym typeface="Roboto"/>
            </a:endParaRPr>
          </a:p>
        </p:txBody>
      </p:sp>
      <p:cxnSp>
        <p:nvCxnSpPr>
          <p:cNvPr id="281" name="Google Shape;281;p20"/>
          <p:cNvCxnSpPr>
            <a:endCxn id="280" idx="1"/>
          </p:cNvCxnSpPr>
          <p:nvPr/>
        </p:nvCxnSpPr>
        <p:spPr>
          <a:xfrm rot="10800000" flipH="1">
            <a:off x="4185882" y="4137535"/>
            <a:ext cx="890100" cy="600600"/>
          </a:xfrm>
          <a:prstGeom prst="straightConnector1">
            <a:avLst/>
          </a:prstGeom>
          <a:noFill/>
          <a:ln w="38100" cap="flat" cmpd="sng">
            <a:solidFill>
              <a:schemeClr val="accent1"/>
            </a:solidFill>
            <a:prstDash val="solid"/>
            <a:round/>
            <a:headEnd type="none" w="med" len="med"/>
            <a:tailEnd type="triangle" w="med" len="med"/>
          </a:ln>
        </p:spPr>
      </p:cxnSp>
      <p:pic>
        <p:nvPicPr>
          <p:cNvPr id="282" name="Google Shape;282;p20"/>
          <p:cNvPicPr preferRelativeResize="0"/>
          <p:nvPr/>
        </p:nvPicPr>
        <p:blipFill rotWithShape="1">
          <a:blip r:embed="rId12">
            <a:alphaModFix/>
          </a:blip>
          <a:srcRect/>
          <a:stretch/>
        </p:blipFill>
        <p:spPr>
          <a:xfrm>
            <a:off x="11269682" y="3353338"/>
            <a:ext cx="274320" cy="274320"/>
          </a:xfrm>
          <a:prstGeom prst="rect">
            <a:avLst/>
          </a:prstGeom>
          <a:noFill/>
          <a:ln>
            <a:noFill/>
          </a:ln>
          <a:effectLst>
            <a:outerShdw blurRad="50800" dist="38100" dir="2700000" algn="tl" rotWithShape="0">
              <a:srgbClr val="000000">
                <a:alpha val="40000"/>
              </a:srgbClr>
            </a:outerShdw>
          </a:effectLst>
        </p:spPr>
      </p:pic>
      <p:pic>
        <p:nvPicPr>
          <p:cNvPr id="283" name="Google Shape;283;p20"/>
          <p:cNvPicPr preferRelativeResize="0"/>
          <p:nvPr/>
        </p:nvPicPr>
        <p:blipFill rotWithShape="1">
          <a:blip r:embed="rId13">
            <a:alphaModFix/>
          </a:blip>
          <a:srcRect/>
          <a:stretch/>
        </p:blipFill>
        <p:spPr>
          <a:xfrm>
            <a:off x="446141" y="5787090"/>
            <a:ext cx="274320" cy="274320"/>
          </a:xfrm>
          <a:prstGeom prst="rect">
            <a:avLst/>
          </a:prstGeom>
          <a:noFill/>
          <a:ln>
            <a:noFill/>
          </a:ln>
          <a:effectLst>
            <a:outerShdw blurRad="50800" dist="38100" dir="2700000" algn="tl" rotWithShape="0">
              <a:srgbClr val="000000">
                <a:alpha val="40000"/>
              </a:srgbClr>
            </a:outerShdw>
          </a:effectLst>
        </p:spPr>
      </p:pic>
      <p:pic>
        <p:nvPicPr>
          <p:cNvPr id="284" name="Google Shape;284;p20"/>
          <p:cNvPicPr preferRelativeResize="0"/>
          <p:nvPr/>
        </p:nvPicPr>
        <p:blipFill rotWithShape="1">
          <a:blip r:embed="rId12">
            <a:alphaModFix/>
          </a:blip>
          <a:srcRect/>
          <a:stretch/>
        </p:blipFill>
        <p:spPr>
          <a:xfrm>
            <a:off x="446145" y="6094431"/>
            <a:ext cx="274320" cy="274320"/>
          </a:xfrm>
          <a:prstGeom prst="rect">
            <a:avLst/>
          </a:prstGeom>
          <a:noFill/>
          <a:ln>
            <a:noFill/>
          </a:ln>
          <a:effectLst>
            <a:outerShdw blurRad="50800" dist="38100" dir="2700000" algn="tl" rotWithShape="0">
              <a:srgbClr val="000000">
                <a:alpha val="40000"/>
              </a:srgbClr>
            </a:outerShdw>
          </a:effectLst>
        </p:spPr>
      </p:pic>
      <p:pic>
        <p:nvPicPr>
          <p:cNvPr id="285" name="Google Shape;285;p20"/>
          <p:cNvPicPr preferRelativeResize="0"/>
          <p:nvPr/>
        </p:nvPicPr>
        <p:blipFill rotWithShape="1">
          <a:blip r:embed="rId14">
            <a:alphaModFix/>
          </a:blip>
          <a:srcRect t="46170" b="5964"/>
          <a:stretch/>
        </p:blipFill>
        <p:spPr>
          <a:xfrm>
            <a:off x="9707270" y="3123306"/>
            <a:ext cx="2013149" cy="2086195"/>
          </a:xfrm>
          <a:prstGeom prst="rect">
            <a:avLst/>
          </a:prstGeom>
          <a:noFill/>
          <a:ln>
            <a:noFill/>
          </a:ln>
        </p:spPr>
      </p:pic>
      <p:sp>
        <p:nvSpPr>
          <p:cNvPr id="286" name="Google Shape;286;p20"/>
          <p:cNvSpPr/>
          <p:nvPr/>
        </p:nvSpPr>
        <p:spPr>
          <a:xfrm>
            <a:off x="9724324" y="3577800"/>
            <a:ext cx="2013300" cy="2052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87" name="Google Shape;287;p20"/>
          <p:cNvPicPr preferRelativeResize="0"/>
          <p:nvPr/>
        </p:nvPicPr>
        <p:blipFill rotWithShape="1">
          <a:blip r:embed="rId12">
            <a:alphaModFix/>
          </a:blip>
          <a:srcRect/>
          <a:stretch/>
        </p:blipFill>
        <p:spPr>
          <a:xfrm>
            <a:off x="11269682" y="3353338"/>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1"/>
          <p:cNvSpPr txBox="1"/>
          <p:nvPr/>
        </p:nvSpPr>
        <p:spPr>
          <a:xfrm>
            <a:off x="367050" y="5404634"/>
            <a:ext cx="6488100" cy="18594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ID" sz="1900" b="1">
                <a:solidFill>
                  <a:srgbClr val="515151"/>
                </a:solidFill>
                <a:latin typeface="Roboto"/>
                <a:ea typeface="Roboto"/>
                <a:cs typeface="Roboto"/>
                <a:sym typeface="Roboto"/>
              </a:rPr>
              <a:t>Create Patient | Alert Hospital</a:t>
            </a:r>
            <a:endParaRPr sz="1900" b="1">
              <a:solidFill>
                <a:srgbClr val="515151"/>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b="1">
                <a:solidFill>
                  <a:srgbClr val="676767"/>
                </a:solidFill>
                <a:latin typeface="Roboto"/>
                <a:ea typeface="Roboto"/>
                <a:cs typeface="Roboto"/>
                <a:sym typeface="Roboto"/>
              </a:rPr>
              <a:t>Create:</a:t>
            </a:r>
            <a:r>
              <a:rPr lang="en-ID" sz="1500">
                <a:solidFill>
                  <a:srgbClr val="676767"/>
                </a:solidFill>
                <a:latin typeface="Roboto"/>
                <a:ea typeface="Roboto"/>
                <a:cs typeface="Roboto"/>
                <a:sym typeface="Roboto"/>
              </a:rPr>
              <a:t>  Tap Create to create channel now but alert hospital later </a:t>
            </a:r>
            <a:endParaRPr sz="1500">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b="1">
                <a:solidFill>
                  <a:srgbClr val="676767"/>
                </a:solidFill>
                <a:latin typeface="Roboto"/>
                <a:ea typeface="Roboto"/>
                <a:cs typeface="Roboto"/>
                <a:sym typeface="Roboto"/>
              </a:rPr>
              <a:t>Alert Hospital Now:</a:t>
            </a:r>
            <a:r>
              <a:rPr lang="en-ID" sz="1500">
                <a:solidFill>
                  <a:srgbClr val="676767"/>
                </a:solidFill>
                <a:latin typeface="Roboto"/>
                <a:ea typeface="Roboto"/>
                <a:cs typeface="Roboto"/>
                <a:sym typeface="Roboto"/>
              </a:rPr>
              <a:t>  Tap </a:t>
            </a:r>
            <a:r>
              <a:rPr lang="en-ID" sz="1500" b="1" i="1">
                <a:solidFill>
                  <a:srgbClr val="676767"/>
                </a:solidFill>
                <a:latin typeface="Roboto"/>
                <a:ea typeface="Roboto"/>
                <a:cs typeface="Roboto"/>
                <a:sym typeface="Roboto"/>
              </a:rPr>
              <a:t>Select Destination</a:t>
            </a:r>
            <a:r>
              <a:rPr lang="en-ID" sz="1500">
                <a:solidFill>
                  <a:srgbClr val="676767"/>
                </a:solidFill>
                <a:latin typeface="Roboto"/>
                <a:ea typeface="Roboto"/>
                <a:cs typeface="Roboto"/>
                <a:sym typeface="Roboto"/>
              </a:rPr>
              <a:t> then </a:t>
            </a:r>
            <a:r>
              <a:rPr lang="en-ID" sz="1500" b="1" i="1">
                <a:solidFill>
                  <a:srgbClr val="676767"/>
                </a:solidFill>
                <a:latin typeface="Roboto"/>
                <a:ea typeface="Roboto"/>
                <a:cs typeface="Roboto"/>
                <a:sym typeface="Roboto"/>
              </a:rPr>
              <a:t>Alert</a:t>
            </a:r>
            <a:endParaRPr sz="1500" b="1" i="1">
              <a:solidFill>
                <a:srgbClr val="676767"/>
              </a:solidFill>
              <a:latin typeface="Roboto"/>
              <a:ea typeface="Roboto"/>
              <a:cs typeface="Roboto"/>
              <a:sym typeface="Roboto"/>
            </a:endParaRPr>
          </a:p>
          <a:p>
            <a:pPr marL="914400" lvl="1" indent="-323850" algn="l" rtl="0">
              <a:lnSpc>
                <a:spcPct val="12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Create </a:t>
            </a:r>
            <a:r>
              <a:rPr lang="en-ID" sz="1500">
                <a:solidFill>
                  <a:srgbClr val="676767"/>
                </a:solidFill>
                <a:latin typeface="Roboto"/>
                <a:ea typeface="Roboto"/>
                <a:cs typeface="Roboto"/>
                <a:sym typeface="Roboto"/>
              </a:rPr>
              <a:t>button is replaced with</a:t>
            </a:r>
            <a:r>
              <a:rPr lang="en-ID" sz="1500" b="1">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Alert </a:t>
            </a:r>
            <a:r>
              <a:rPr lang="en-ID" sz="1500">
                <a:solidFill>
                  <a:srgbClr val="676767"/>
                </a:solidFill>
                <a:latin typeface="Roboto"/>
                <a:ea typeface="Roboto"/>
                <a:cs typeface="Roboto"/>
                <a:sym typeface="Roboto"/>
              </a:rPr>
              <a:t>after destination is set</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a:p>
            <a:pPr marL="0" lvl="0" indent="0" algn="l" rtl="0">
              <a:spcBef>
                <a:spcPts val="0"/>
              </a:spcBef>
              <a:spcAft>
                <a:spcPts val="0"/>
              </a:spcAft>
              <a:buNone/>
            </a:pPr>
            <a:endParaRPr/>
          </a:p>
        </p:txBody>
      </p:sp>
      <p:pic>
        <p:nvPicPr>
          <p:cNvPr id="293" name="Google Shape;293;p21"/>
          <p:cNvPicPr preferRelativeResize="0"/>
          <p:nvPr/>
        </p:nvPicPr>
        <p:blipFill rotWithShape="1">
          <a:blip r:embed="rId3">
            <a:alphaModFix/>
          </a:blip>
          <a:srcRect t="10537" b="5365"/>
          <a:stretch/>
        </p:blipFill>
        <p:spPr>
          <a:xfrm>
            <a:off x="9707050" y="12932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294" name="Google Shape;294;p21"/>
          <p:cNvSpPr txBox="1"/>
          <p:nvPr/>
        </p:nvSpPr>
        <p:spPr>
          <a:xfrm>
            <a:off x="290853" y="302650"/>
            <a:ext cx="9416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Create Patient - Prehospital Notification</a:t>
            </a:r>
            <a:endParaRPr sz="3200" b="1" i="0" u="none" strike="noStrike" cap="none">
              <a:solidFill>
                <a:srgbClr val="0E0E0E"/>
              </a:solidFill>
              <a:latin typeface="Roboto"/>
              <a:ea typeface="Roboto"/>
              <a:cs typeface="Roboto"/>
              <a:sym typeface="Roboto"/>
            </a:endParaRPr>
          </a:p>
        </p:txBody>
      </p:sp>
      <p:sp>
        <p:nvSpPr>
          <p:cNvPr id="295" name="Google Shape;295;p21"/>
          <p:cNvSpPr txBox="1"/>
          <p:nvPr/>
        </p:nvSpPr>
        <p:spPr>
          <a:xfrm>
            <a:off x="737525" y="967700"/>
            <a:ext cx="4601400" cy="486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1900" b="1" i="1">
                <a:solidFill>
                  <a:schemeClr val="accent4"/>
                </a:solidFill>
                <a:latin typeface="Roboto"/>
                <a:ea typeface="Roboto"/>
                <a:cs typeface="Roboto"/>
                <a:sym typeface="Roboto"/>
              </a:rPr>
              <a:t>Scan</a:t>
            </a:r>
            <a:r>
              <a:rPr lang="en-ID" sz="1900" b="1">
                <a:solidFill>
                  <a:srgbClr val="515151"/>
                </a:solidFill>
                <a:latin typeface="Roboto"/>
                <a:ea typeface="Roboto"/>
                <a:cs typeface="Roboto"/>
                <a:sym typeface="Roboto"/>
              </a:rPr>
              <a:t> Wristband - Create Patient</a:t>
            </a:r>
            <a:endParaRPr sz="9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a:t>
            </a:r>
            <a:r>
              <a:rPr lang="en-ID" sz="1500" b="1" i="1">
                <a:solidFill>
                  <a:srgbClr val="676767"/>
                </a:solidFill>
                <a:latin typeface="Roboto"/>
                <a:ea typeface="Roboto"/>
                <a:cs typeface="Roboto"/>
                <a:sym typeface="Roboto"/>
              </a:rPr>
              <a:t>NEW </a:t>
            </a:r>
            <a:r>
              <a:rPr lang="en-ID" sz="1500">
                <a:solidFill>
                  <a:srgbClr val="676767"/>
                </a:solidFill>
                <a:latin typeface="Roboto"/>
                <a:ea typeface="Roboto"/>
                <a:cs typeface="Roboto"/>
                <a:sym typeface="Roboto"/>
              </a:rPr>
              <a:t>if not using Patient Movement wristband</a:t>
            </a:r>
            <a:endParaRPr sz="1500">
              <a:solidFill>
                <a:srgbClr val="515151"/>
              </a:solidFill>
              <a:latin typeface="Roboto"/>
              <a:ea typeface="Roboto"/>
              <a:cs typeface="Roboto"/>
              <a:sym typeface="Roboto"/>
            </a:endParaRPr>
          </a:p>
          <a:p>
            <a:pPr marL="0" marR="0" lvl="0" indent="0" algn="l" rtl="0">
              <a:lnSpc>
                <a:spcPct val="120000"/>
              </a:lnSpc>
              <a:spcBef>
                <a:spcPts val="600"/>
              </a:spcBef>
              <a:spcAft>
                <a:spcPts val="0"/>
              </a:spcAft>
              <a:buNone/>
            </a:pPr>
            <a:r>
              <a:rPr lang="en-ID" sz="1900" b="1" i="1">
                <a:solidFill>
                  <a:schemeClr val="accent1"/>
                </a:solidFill>
                <a:latin typeface="Roboto"/>
                <a:ea typeface="Roboto"/>
                <a:cs typeface="Roboto"/>
                <a:sym typeface="Roboto"/>
              </a:rPr>
              <a:t>Scan</a:t>
            </a:r>
            <a:r>
              <a:rPr lang="en-ID" sz="1900" b="1">
                <a:solidFill>
                  <a:srgbClr val="515151"/>
                </a:solidFill>
                <a:latin typeface="Roboto"/>
                <a:ea typeface="Roboto"/>
                <a:cs typeface="Roboto"/>
                <a:sym typeface="Roboto"/>
              </a:rPr>
              <a:t> Driver’s License - Demographics</a:t>
            </a:r>
            <a:endParaRPr sz="18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Enter demographics manually if not available</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a:solidFill>
                  <a:schemeClr val="accent1"/>
                </a:solidFill>
                <a:latin typeface="Roboto"/>
                <a:ea typeface="Roboto"/>
                <a:cs typeface="Roboto"/>
                <a:sym typeface="Roboto"/>
              </a:rPr>
              <a:t>Photos</a:t>
            </a:r>
            <a:endParaRPr sz="600" b="1" i="1">
              <a:solidFill>
                <a:schemeClr val="accent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b="1" i="1">
                <a:solidFill>
                  <a:srgbClr val="676767"/>
                </a:solidFill>
                <a:latin typeface="Roboto"/>
                <a:ea typeface="Roboto"/>
                <a:cs typeface="Roboto"/>
                <a:sym typeface="Roboto"/>
              </a:rPr>
              <a:t>Images</a:t>
            </a:r>
            <a:r>
              <a:rPr lang="en-ID" sz="1500">
                <a:solidFill>
                  <a:srgbClr val="676767"/>
                </a:solidFill>
                <a:latin typeface="Roboto"/>
                <a:ea typeface="Roboto"/>
                <a:cs typeface="Roboto"/>
                <a:sym typeface="Roboto"/>
              </a:rPr>
              <a:t>:  Patient, scene, paperwork…</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ECG</a:t>
            </a:r>
            <a:r>
              <a:rPr lang="en-ID" sz="1500">
                <a:solidFill>
                  <a:srgbClr val="676767"/>
                </a:solidFill>
                <a:latin typeface="Roboto"/>
                <a:ea typeface="Roboto"/>
                <a:cs typeface="Roboto"/>
                <a:sym typeface="Roboto"/>
              </a:rPr>
              <a:t>: Photo or attach from monitor</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a:solidFill>
                  <a:srgbClr val="515151"/>
                </a:solidFill>
                <a:latin typeface="Roboto"/>
                <a:ea typeface="Roboto"/>
                <a:cs typeface="Roboto"/>
                <a:sym typeface="Roboto"/>
              </a:rPr>
              <a:t>Patient Type</a:t>
            </a:r>
            <a:endParaRPr sz="13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Select General</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Upgrade as needed anytime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a:solidFill>
                  <a:schemeClr val="accent1"/>
                </a:solidFill>
                <a:latin typeface="Roboto"/>
                <a:ea typeface="Roboto"/>
                <a:cs typeface="Roboto"/>
                <a:sym typeface="Roboto"/>
              </a:rPr>
              <a:t>Voice to Text</a:t>
            </a:r>
            <a:r>
              <a:rPr lang="en-ID" sz="1900" b="1">
                <a:solidFill>
                  <a:srgbClr val="515151"/>
                </a:solidFill>
                <a:latin typeface="Roboto"/>
                <a:ea typeface="Roboto"/>
                <a:cs typeface="Roboto"/>
                <a:sym typeface="Roboto"/>
              </a:rPr>
              <a:t> </a:t>
            </a:r>
            <a:r>
              <a:rPr lang="en-ID" sz="1900">
                <a:solidFill>
                  <a:srgbClr val="515151"/>
                </a:solidFill>
                <a:latin typeface="Roboto"/>
                <a:ea typeface="Roboto"/>
                <a:cs typeface="Roboto"/>
                <a:sym typeface="Roboto"/>
              </a:rPr>
              <a:t>additional details</a:t>
            </a:r>
            <a:endParaRPr sz="1900">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Dictate your normal prehospital report</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“Eat the mic” - Hold microphone close to mouth</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296" name="Google Shape;296;p21"/>
          <p:cNvPicPr preferRelativeResize="0"/>
          <p:nvPr/>
        </p:nvPicPr>
        <p:blipFill rotWithShape="1">
          <a:blip r:embed="rId4">
            <a:alphaModFix/>
          </a:blip>
          <a:srcRect t="4197" b="59740"/>
          <a:stretch/>
        </p:blipFill>
        <p:spPr>
          <a:xfrm>
            <a:off x="5338800" y="1289075"/>
            <a:ext cx="2027100" cy="158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97" name="Google Shape;297;p21"/>
          <p:cNvPicPr preferRelativeResize="0"/>
          <p:nvPr/>
        </p:nvPicPr>
        <p:blipFill rotWithShape="1">
          <a:blip r:embed="rId5">
            <a:alphaModFix/>
          </a:blip>
          <a:srcRect/>
          <a:stretch/>
        </p:blipFill>
        <p:spPr>
          <a:xfrm>
            <a:off x="406360" y="3678347"/>
            <a:ext cx="353886" cy="353886"/>
          </a:xfrm>
          <a:prstGeom prst="rect">
            <a:avLst/>
          </a:prstGeom>
          <a:noFill/>
          <a:ln>
            <a:noFill/>
          </a:ln>
          <a:effectLst>
            <a:outerShdw blurRad="50800" dist="38100" dir="2700000" algn="tl" rotWithShape="0">
              <a:srgbClr val="000000">
                <a:alpha val="40000"/>
              </a:srgbClr>
            </a:outerShdw>
          </a:effectLst>
        </p:spPr>
      </p:pic>
      <p:pic>
        <p:nvPicPr>
          <p:cNvPr id="298" name="Google Shape;298;p21"/>
          <p:cNvPicPr preferRelativeResize="0"/>
          <p:nvPr/>
        </p:nvPicPr>
        <p:blipFill rotWithShape="1">
          <a:blip r:embed="rId6">
            <a:alphaModFix/>
          </a:blip>
          <a:srcRect/>
          <a:stretch/>
        </p:blipFill>
        <p:spPr>
          <a:xfrm>
            <a:off x="406360" y="4582381"/>
            <a:ext cx="353886" cy="353886"/>
          </a:xfrm>
          <a:prstGeom prst="rect">
            <a:avLst/>
          </a:prstGeom>
          <a:noFill/>
          <a:ln>
            <a:noFill/>
          </a:ln>
          <a:effectLst>
            <a:outerShdw blurRad="50800" dist="38100" dir="2700000" algn="tl" rotWithShape="0">
              <a:srgbClr val="000000">
                <a:alpha val="40000"/>
              </a:srgbClr>
            </a:outerShdw>
          </a:effectLst>
        </p:spPr>
      </p:pic>
      <p:pic>
        <p:nvPicPr>
          <p:cNvPr id="299" name="Google Shape;299;p21"/>
          <p:cNvPicPr preferRelativeResize="0"/>
          <p:nvPr/>
        </p:nvPicPr>
        <p:blipFill rotWithShape="1">
          <a:blip r:embed="rId7">
            <a:alphaModFix/>
          </a:blip>
          <a:srcRect t="4095" b="11807"/>
          <a:stretch/>
        </p:blipFill>
        <p:spPr>
          <a:xfrm>
            <a:off x="7522925" y="12940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300" name="Google Shape;300;p21"/>
          <p:cNvPicPr preferRelativeResize="0"/>
          <p:nvPr/>
        </p:nvPicPr>
        <p:blipFill rotWithShape="1">
          <a:blip r:embed="rId8">
            <a:alphaModFix/>
          </a:blip>
          <a:srcRect/>
          <a:stretch/>
        </p:blipFill>
        <p:spPr>
          <a:xfrm>
            <a:off x="406211" y="994275"/>
            <a:ext cx="354196" cy="354196"/>
          </a:xfrm>
          <a:prstGeom prst="rect">
            <a:avLst/>
          </a:prstGeom>
          <a:noFill/>
          <a:ln>
            <a:noFill/>
          </a:ln>
          <a:effectLst>
            <a:outerShdw blurRad="50800" dist="38100" dir="2700000" algn="tl" rotWithShape="0">
              <a:srgbClr val="000000">
                <a:alpha val="40000"/>
              </a:srgbClr>
            </a:outerShdw>
          </a:effectLst>
        </p:spPr>
      </p:pic>
      <p:pic>
        <p:nvPicPr>
          <p:cNvPr id="301" name="Google Shape;301;p21"/>
          <p:cNvPicPr preferRelativeResize="0"/>
          <p:nvPr/>
        </p:nvPicPr>
        <p:blipFill rotWithShape="1">
          <a:blip r:embed="rId9">
            <a:alphaModFix/>
          </a:blip>
          <a:srcRect/>
          <a:stretch/>
        </p:blipFill>
        <p:spPr>
          <a:xfrm>
            <a:off x="406360" y="1908997"/>
            <a:ext cx="353886" cy="353886"/>
          </a:xfrm>
          <a:prstGeom prst="rect">
            <a:avLst/>
          </a:prstGeom>
          <a:noFill/>
          <a:ln>
            <a:noFill/>
          </a:ln>
          <a:effectLst>
            <a:outerShdw blurRad="50800" dist="38100" dir="2700000" algn="tl" rotWithShape="0">
              <a:srgbClr val="000000">
                <a:alpha val="40000"/>
              </a:srgbClr>
            </a:outerShdw>
          </a:effectLst>
        </p:spPr>
      </p:pic>
      <p:pic>
        <p:nvPicPr>
          <p:cNvPr id="302" name="Google Shape;302;p21"/>
          <p:cNvPicPr preferRelativeResize="0"/>
          <p:nvPr/>
        </p:nvPicPr>
        <p:blipFill rotWithShape="1">
          <a:blip r:embed="rId10">
            <a:alphaModFix/>
          </a:blip>
          <a:srcRect/>
          <a:stretch/>
        </p:blipFill>
        <p:spPr>
          <a:xfrm>
            <a:off x="406360" y="2788475"/>
            <a:ext cx="353886" cy="353886"/>
          </a:xfrm>
          <a:prstGeom prst="rect">
            <a:avLst/>
          </a:prstGeom>
          <a:noFill/>
          <a:ln>
            <a:noFill/>
          </a:ln>
          <a:effectLst>
            <a:outerShdw blurRad="50800" dist="38100" dir="2700000" algn="tl" rotWithShape="0">
              <a:srgbClr val="000000">
                <a:alpha val="40000"/>
              </a:srgbClr>
            </a:outerShdw>
          </a:effectLst>
        </p:spPr>
      </p:pic>
      <p:pic>
        <p:nvPicPr>
          <p:cNvPr id="303" name="Google Shape;303;p21"/>
          <p:cNvPicPr preferRelativeResize="0"/>
          <p:nvPr/>
        </p:nvPicPr>
        <p:blipFill>
          <a:blip r:embed="rId11">
            <a:alphaModFix/>
          </a:blip>
          <a:stretch>
            <a:fillRect/>
          </a:stretch>
        </p:blipFill>
        <p:spPr>
          <a:xfrm>
            <a:off x="6740925" y="2238926"/>
            <a:ext cx="559125" cy="585000"/>
          </a:xfrm>
          <a:prstGeom prst="rect">
            <a:avLst/>
          </a:prstGeom>
          <a:noFill/>
          <a:ln>
            <a:noFill/>
          </a:ln>
          <a:effectLst>
            <a:outerShdw blurRad="190500" dist="88900" dir="2700000" algn="tl" rotWithShape="0">
              <a:srgbClr val="000000">
                <a:alpha val="20000"/>
              </a:srgbClr>
            </a:outerShdw>
          </a:effectLst>
        </p:spPr>
      </p:pic>
      <p:sp>
        <p:nvSpPr>
          <p:cNvPr id="304" name="Google Shape;304;p21"/>
          <p:cNvSpPr txBox="1"/>
          <p:nvPr/>
        </p:nvSpPr>
        <p:spPr>
          <a:xfrm>
            <a:off x="5075982" y="3315535"/>
            <a:ext cx="2312100" cy="1644000"/>
          </a:xfrm>
          <a:prstGeom prst="rect">
            <a:avLst/>
          </a:prstGeom>
          <a:solidFill>
            <a:srgbClr val="FFF2CC"/>
          </a:solidFill>
          <a:ln w="38100" cap="flat" cmpd="sng">
            <a:solidFill>
              <a:schemeClr val="accent1"/>
            </a:solidFill>
            <a:prstDash val="solid"/>
            <a:round/>
            <a:headEnd type="none" w="sm" len="sm"/>
            <a:tailEnd type="none" w="sm" len="sm"/>
          </a:ln>
          <a:effectLst>
            <a:outerShdw blurRad="57150" dist="19050" dir="5400000" algn="bl" rotWithShape="0">
              <a:srgbClr val="000000">
                <a:alpha val="36000"/>
              </a:srgbClr>
            </a:outerShdw>
          </a:effectLst>
        </p:spPr>
        <p:txBody>
          <a:bodyPr spcFirstLastPara="1" wrap="square" lIns="162000" tIns="91425" rIns="91425" bIns="91425" anchor="t" anchorCtr="0">
            <a:spAutoFit/>
          </a:bodyPr>
          <a:lstStyle/>
          <a:p>
            <a:pPr marL="0" lvl="0" indent="0" algn="ctr" rtl="0">
              <a:spcBef>
                <a:spcPts val="0"/>
              </a:spcBef>
              <a:spcAft>
                <a:spcPts val="0"/>
              </a:spcAft>
              <a:buNone/>
            </a:pPr>
            <a:r>
              <a:rPr lang="en-ID" sz="2200" b="1">
                <a:solidFill>
                  <a:schemeClr val="accent1"/>
                </a:solidFill>
                <a:latin typeface="Roboto"/>
                <a:ea typeface="Roboto"/>
                <a:cs typeface="Roboto"/>
                <a:sym typeface="Roboto"/>
              </a:rPr>
              <a:t>Include:</a:t>
            </a:r>
            <a:endParaRPr sz="2200" b="1">
              <a:solidFill>
                <a:schemeClr val="accent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Chief Complaint and HPI</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Key Findings</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Vitals</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Interventions</a:t>
            </a:r>
            <a:endParaRPr b="1" i="1">
              <a:solidFill>
                <a:schemeClr val="dk1"/>
              </a:solidFill>
              <a:latin typeface="Roboto"/>
              <a:ea typeface="Roboto"/>
              <a:cs typeface="Roboto"/>
              <a:sym typeface="Roboto"/>
            </a:endParaRPr>
          </a:p>
        </p:txBody>
      </p:sp>
      <p:cxnSp>
        <p:nvCxnSpPr>
          <p:cNvPr id="305" name="Google Shape;305;p21"/>
          <p:cNvCxnSpPr>
            <a:endCxn id="304" idx="1"/>
          </p:cNvCxnSpPr>
          <p:nvPr/>
        </p:nvCxnSpPr>
        <p:spPr>
          <a:xfrm rot="10800000" flipH="1">
            <a:off x="4185882" y="4137535"/>
            <a:ext cx="890100" cy="600600"/>
          </a:xfrm>
          <a:prstGeom prst="straightConnector1">
            <a:avLst/>
          </a:prstGeom>
          <a:noFill/>
          <a:ln w="38100" cap="flat" cmpd="sng">
            <a:solidFill>
              <a:schemeClr val="accent1"/>
            </a:solidFill>
            <a:prstDash val="solid"/>
            <a:round/>
            <a:headEnd type="none" w="med" len="med"/>
            <a:tailEnd type="triangle" w="med" len="med"/>
          </a:ln>
        </p:spPr>
      </p:cxnSp>
      <p:pic>
        <p:nvPicPr>
          <p:cNvPr id="306" name="Google Shape;306;p21"/>
          <p:cNvPicPr preferRelativeResize="0"/>
          <p:nvPr/>
        </p:nvPicPr>
        <p:blipFill rotWithShape="1">
          <a:blip r:embed="rId12">
            <a:alphaModFix/>
          </a:blip>
          <a:srcRect/>
          <a:stretch/>
        </p:blipFill>
        <p:spPr>
          <a:xfrm>
            <a:off x="11269682" y="3353338"/>
            <a:ext cx="274320" cy="274320"/>
          </a:xfrm>
          <a:prstGeom prst="rect">
            <a:avLst/>
          </a:prstGeom>
          <a:noFill/>
          <a:ln>
            <a:noFill/>
          </a:ln>
          <a:effectLst>
            <a:outerShdw blurRad="50800" dist="38100" dir="2700000" algn="tl" rotWithShape="0">
              <a:srgbClr val="000000">
                <a:alpha val="40000"/>
              </a:srgbClr>
            </a:outerShdw>
          </a:effectLst>
        </p:spPr>
      </p:pic>
      <p:pic>
        <p:nvPicPr>
          <p:cNvPr id="307" name="Google Shape;307;p21"/>
          <p:cNvPicPr preferRelativeResize="0"/>
          <p:nvPr/>
        </p:nvPicPr>
        <p:blipFill rotWithShape="1">
          <a:blip r:embed="rId13">
            <a:alphaModFix/>
          </a:blip>
          <a:srcRect/>
          <a:stretch/>
        </p:blipFill>
        <p:spPr>
          <a:xfrm>
            <a:off x="446141" y="5787090"/>
            <a:ext cx="274320" cy="274320"/>
          </a:xfrm>
          <a:prstGeom prst="rect">
            <a:avLst/>
          </a:prstGeom>
          <a:noFill/>
          <a:ln>
            <a:noFill/>
          </a:ln>
          <a:effectLst>
            <a:outerShdw blurRad="50800" dist="38100" dir="2700000" algn="tl" rotWithShape="0">
              <a:srgbClr val="000000">
                <a:alpha val="40000"/>
              </a:srgbClr>
            </a:outerShdw>
          </a:effectLst>
        </p:spPr>
      </p:pic>
      <p:pic>
        <p:nvPicPr>
          <p:cNvPr id="308" name="Google Shape;308;p21"/>
          <p:cNvPicPr preferRelativeResize="0"/>
          <p:nvPr/>
        </p:nvPicPr>
        <p:blipFill rotWithShape="1">
          <a:blip r:embed="rId12">
            <a:alphaModFix/>
          </a:blip>
          <a:srcRect/>
          <a:stretch/>
        </p:blipFill>
        <p:spPr>
          <a:xfrm>
            <a:off x="446145" y="6094431"/>
            <a:ext cx="274320" cy="274320"/>
          </a:xfrm>
          <a:prstGeom prst="rect">
            <a:avLst/>
          </a:prstGeom>
          <a:noFill/>
          <a:ln>
            <a:noFill/>
          </a:ln>
          <a:effectLst>
            <a:outerShdw blurRad="50800" dist="38100" dir="2700000" algn="tl" rotWithShape="0">
              <a:srgbClr val="000000">
                <a:alpha val="40000"/>
              </a:srgbClr>
            </a:outerShdw>
          </a:effectLst>
        </p:spPr>
      </p:pic>
      <p:pic>
        <p:nvPicPr>
          <p:cNvPr id="309" name="Google Shape;309;p21"/>
          <p:cNvPicPr preferRelativeResize="0"/>
          <p:nvPr/>
        </p:nvPicPr>
        <p:blipFill rotWithShape="1">
          <a:blip r:embed="rId14">
            <a:alphaModFix/>
          </a:blip>
          <a:srcRect t="46170" b="5964"/>
          <a:stretch/>
        </p:blipFill>
        <p:spPr>
          <a:xfrm>
            <a:off x="9707270" y="3123306"/>
            <a:ext cx="2013149" cy="2086195"/>
          </a:xfrm>
          <a:prstGeom prst="rect">
            <a:avLst/>
          </a:prstGeom>
          <a:noFill/>
          <a:ln>
            <a:noFill/>
          </a:ln>
        </p:spPr>
      </p:pic>
      <p:pic>
        <p:nvPicPr>
          <p:cNvPr id="310" name="Google Shape;310;p21"/>
          <p:cNvPicPr preferRelativeResize="0"/>
          <p:nvPr/>
        </p:nvPicPr>
        <p:blipFill rotWithShape="1">
          <a:blip r:embed="rId12">
            <a:alphaModFix/>
          </a:blip>
          <a:srcRect/>
          <a:stretch/>
        </p:blipFill>
        <p:spPr>
          <a:xfrm>
            <a:off x="10583445" y="4622166"/>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7"/>
          <p:cNvSpPr txBox="1"/>
          <p:nvPr/>
        </p:nvSpPr>
        <p:spPr>
          <a:xfrm>
            <a:off x="290853" y="302650"/>
            <a:ext cx="9416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Create Patient - Prehospital Notification</a:t>
            </a:r>
            <a:endParaRPr sz="3200" b="1" i="0" u="none" strike="noStrike" cap="none">
              <a:solidFill>
                <a:srgbClr val="0E0E0E"/>
              </a:solidFill>
              <a:latin typeface="Roboto"/>
              <a:ea typeface="Roboto"/>
              <a:cs typeface="Roboto"/>
              <a:sym typeface="Roboto"/>
            </a:endParaRPr>
          </a:p>
        </p:txBody>
      </p:sp>
      <p:sp>
        <p:nvSpPr>
          <p:cNvPr id="62" name="Google Shape;62;p7"/>
          <p:cNvSpPr txBox="1"/>
          <p:nvPr/>
        </p:nvSpPr>
        <p:spPr>
          <a:xfrm>
            <a:off x="737524" y="967700"/>
            <a:ext cx="6207286" cy="5616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400" b="1" i="1" dirty="0">
                <a:solidFill>
                  <a:schemeClr val="accent4"/>
                </a:solidFill>
                <a:latin typeface="Roboto"/>
                <a:ea typeface="Roboto"/>
                <a:cs typeface="Roboto"/>
                <a:sym typeface="Roboto"/>
              </a:rPr>
              <a:t>1. Scan</a:t>
            </a:r>
            <a:r>
              <a:rPr lang="en-ID" sz="2400" b="1" dirty="0">
                <a:solidFill>
                  <a:srgbClr val="515151"/>
                </a:solidFill>
                <a:latin typeface="Roboto"/>
                <a:ea typeface="Roboto"/>
                <a:cs typeface="Roboto"/>
                <a:sym typeface="Roboto"/>
              </a:rPr>
              <a:t> the Wristband to Create Patient</a:t>
            </a:r>
            <a:endParaRPr lang="en-ID" sz="2400" b="0" i="0" u="none" strike="noStrike" cap="none" dirty="0">
              <a:solidFill>
                <a:srgbClr val="000000"/>
              </a:solidFill>
              <a:latin typeface="Arial"/>
              <a:ea typeface="Arial"/>
              <a:cs typeface="Arial"/>
              <a:sym typeface="Arial"/>
            </a:endParaRPr>
          </a:p>
          <a:p>
            <a:pPr marL="0" marR="0" lvl="0" indent="0" algn="l" rtl="0">
              <a:lnSpc>
                <a:spcPct val="120000"/>
              </a:lnSpc>
              <a:spcBef>
                <a:spcPts val="0"/>
              </a:spcBef>
              <a:spcAft>
                <a:spcPts val="0"/>
              </a:spcAft>
              <a:buNone/>
            </a:pPr>
            <a:endParaRPr lang="en-ID" sz="2400" dirty="0">
              <a:solidFill>
                <a:srgbClr val="515151"/>
              </a:solidFill>
              <a:latin typeface="Roboto"/>
              <a:ea typeface="Roboto"/>
              <a:cs typeface="Roboto"/>
              <a:sym typeface="Roboto"/>
            </a:endParaRPr>
          </a:p>
          <a:p>
            <a:pPr marL="0" marR="0" lvl="0" indent="0" algn="l" rtl="0">
              <a:lnSpc>
                <a:spcPct val="120000"/>
              </a:lnSpc>
              <a:spcBef>
                <a:spcPts val="600"/>
              </a:spcBef>
              <a:spcAft>
                <a:spcPts val="0"/>
              </a:spcAft>
              <a:buNone/>
            </a:pPr>
            <a:r>
              <a:rPr lang="en-ID" sz="2400" b="1" i="1" dirty="0">
                <a:solidFill>
                  <a:schemeClr val="accent1"/>
                </a:solidFill>
                <a:latin typeface="Roboto"/>
                <a:ea typeface="Roboto"/>
                <a:cs typeface="Roboto"/>
                <a:sym typeface="Roboto"/>
              </a:rPr>
              <a:t>2. Scan</a:t>
            </a:r>
            <a:r>
              <a:rPr lang="en-ID" sz="2400" b="1" dirty="0">
                <a:solidFill>
                  <a:srgbClr val="515151"/>
                </a:solidFill>
                <a:latin typeface="Roboto"/>
                <a:ea typeface="Roboto"/>
                <a:cs typeface="Roboto"/>
                <a:sym typeface="Roboto"/>
              </a:rPr>
              <a:t> Driver’s License for Demographics</a:t>
            </a:r>
          </a:p>
          <a:p>
            <a:pPr marL="0" lvl="0" indent="0" algn="l" rtl="0">
              <a:lnSpc>
                <a:spcPct val="120000"/>
              </a:lnSpc>
              <a:spcBef>
                <a:spcPts val="0"/>
              </a:spcBef>
              <a:spcAft>
                <a:spcPts val="0"/>
              </a:spcAft>
              <a:buNone/>
            </a:pPr>
            <a:endParaRPr lang="en-ID" sz="2400" b="1" i="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400" b="1" i="1" dirty="0">
                <a:solidFill>
                  <a:schemeClr val="accent1"/>
                </a:solidFill>
                <a:latin typeface="Roboto"/>
                <a:ea typeface="Roboto"/>
                <a:cs typeface="Roboto"/>
                <a:sym typeface="Roboto"/>
              </a:rPr>
              <a:t>3. Take Photos</a:t>
            </a:r>
          </a:p>
          <a:p>
            <a:pPr marL="292100" lvl="0" indent="-285750" algn="l" rtl="0">
              <a:lnSpc>
                <a:spcPct val="120000"/>
              </a:lnSpc>
              <a:spcBef>
                <a:spcPts val="0"/>
              </a:spcBef>
              <a:spcAft>
                <a:spcPts val="0"/>
              </a:spcAft>
              <a:buClr>
                <a:srgbClr val="676767"/>
              </a:buClr>
              <a:buSzPts val="1500"/>
              <a:buFont typeface="Arial" panose="020B0604020202020204" pitchFamily="34" charset="0"/>
              <a:buChar char="•"/>
            </a:pPr>
            <a:r>
              <a:rPr lang="en-ID" sz="1600" b="1" i="1" dirty="0">
                <a:solidFill>
                  <a:schemeClr val="accent2"/>
                </a:solidFill>
                <a:latin typeface="Roboto"/>
                <a:ea typeface="Roboto"/>
                <a:cs typeface="Roboto"/>
                <a:sym typeface="Roboto"/>
              </a:rPr>
              <a:t>Images</a:t>
            </a:r>
            <a:endParaRPr lang="en-ID" sz="1600" dirty="0">
              <a:solidFill>
                <a:schemeClr val="accent2"/>
              </a:solidFill>
              <a:latin typeface="Roboto"/>
              <a:ea typeface="Roboto"/>
              <a:cs typeface="Roboto"/>
              <a:sym typeface="Roboto"/>
            </a:endParaRPr>
          </a:p>
          <a:p>
            <a:pPr marL="292100" lvl="0" indent="-285750" algn="l" rtl="0">
              <a:lnSpc>
                <a:spcPct val="120000"/>
              </a:lnSpc>
              <a:spcBef>
                <a:spcPts val="0"/>
              </a:spcBef>
              <a:spcAft>
                <a:spcPts val="0"/>
              </a:spcAft>
              <a:buClr>
                <a:srgbClr val="676767"/>
              </a:buClr>
              <a:buSzPts val="1500"/>
              <a:buFont typeface="Arial" panose="020B0604020202020204" pitchFamily="34" charset="0"/>
              <a:buChar char="•"/>
            </a:pPr>
            <a:r>
              <a:rPr lang="en-ID" sz="1600" b="1" i="1" dirty="0">
                <a:solidFill>
                  <a:schemeClr val="accent2"/>
                </a:solidFill>
                <a:latin typeface="Roboto"/>
                <a:ea typeface="Roboto"/>
                <a:cs typeface="Roboto"/>
                <a:sym typeface="Roboto"/>
              </a:rPr>
              <a:t>ECG</a:t>
            </a:r>
            <a:endParaRPr lang="en-ID" sz="1600" dirty="0">
              <a:solidFill>
                <a:schemeClr val="accent2"/>
              </a:solidFill>
              <a:latin typeface="Roboto"/>
              <a:ea typeface="Roboto"/>
              <a:cs typeface="Roboto"/>
              <a:sym typeface="Roboto"/>
            </a:endParaRPr>
          </a:p>
          <a:p>
            <a:pPr marL="0" lvl="0" indent="0" algn="l" rtl="0">
              <a:lnSpc>
                <a:spcPct val="145000"/>
              </a:lnSpc>
              <a:spcBef>
                <a:spcPts val="0"/>
              </a:spcBef>
              <a:spcAft>
                <a:spcPts val="0"/>
              </a:spcAft>
              <a:buNone/>
            </a:pPr>
            <a:endParaRPr lang="en-ID" sz="2400"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400" b="1" i="1" dirty="0">
                <a:solidFill>
                  <a:schemeClr val="accent1"/>
                </a:solidFill>
                <a:latin typeface="Roboto"/>
                <a:ea typeface="Roboto"/>
                <a:cs typeface="Roboto"/>
                <a:sym typeface="Roboto"/>
              </a:rPr>
              <a:t>4. Voice to Text</a:t>
            </a:r>
            <a:r>
              <a:rPr lang="en-ID" sz="2400" b="1" dirty="0">
                <a:solidFill>
                  <a:srgbClr val="515151"/>
                </a:solidFill>
                <a:latin typeface="Roboto"/>
                <a:ea typeface="Roboto"/>
                <a:cs typeface="Roboto"/>
                <a:sym typeface="Roboto"/>
              </a:rPr>
              <a:t> Additional Details</a:t>
            </a:r>
          </a:p>
          <a:p>
            <a:pPr marL="342900" marR="0" lvl="0" indent="-342900" algn="l" rtl="0">
              <a:lnSpc>
                <a:spcPct val="120000"/>
              </a:lnSpc>
              <a:spcBef>
                <a:spcPts val="0"/>
              </a:spcBef>
              <a:spcAft>
                <a:spcPts val="0"/>
              </a:spcAft>
              <a:buFont typeface="Arial" panose="020B0604020202020204" pitchFamily="34" charset="0"/>
              <a:buChar char="•"/>
            </a:pPr>
            <a:r>
              <a:rPr lang="en-ID" sz="1600" b="1" i="1" dirty="0">
                <a:solidFill>
                  <a:srgbClr val="515151"/>
                </a:solidFill>
                <a:latin typeface="Roboto"/>
                <a:ea typeface="Roboto"/>
                <a:cs typeface="Roboto"/>
                <a:sym typeface="Roboto"/>
              </a:rPr>
              <a:t>Chief Complaint and HPI</a:t>
            </a:r>
          </a:p>
          <a:p>
            <a:pPr marL="342900" marR="0" lvl="0" indent="-342900" algn="l" rtl="0">
              <a:lnSpc>
                <a:spcPct val="120000"/>
              </a:lnSpc>
              <a:spcBef>
                <a:spcPts val="0"/>
              </a:spcBef>
              <a:spcAft>
                <a:spcPts val="0"/>
              </a:spcAft>
              <a:buFont typeface="Arial" panose="020B0604020202020204" pitchFamily="34" charset="0"/>
              <a:buChar char="•"/>
            </a:pPr>
            <a:r>
              <a:rPr lang="en-ID" sz="1600" b="1" i="1" dirty="0">
                <a:solidFill>
                  <a:srgbClr val="515151"/>
                </a:solidFill>
                <a:latin typeface="Roboto"/>
                <a:ea typeface="Roboto"/>
                <a:cs typeface="Roboto"/>
                <a:sym typeface="Roboto"/>
              </a:rPr>
              <a:t>Key Findings</a:t>
            </a:r>
          </a:p>
          <a:p>
            <a:pPr marL="342900" marR="0" lvl="0" indent="-342900" algn="l" rtl="0">
              <a:lnSpc>
                <a:spcPct val="120000"/>
              </a:lnSpc>
              <a:spcBef>
                <a:spcPts val="0"/>
              </a:spcBef>
              <a:spcAft>
                <a:spcPts val="0"/>
              </a:spcAft>
              <a:buFont typeface="Arial" panose="020B0604020202020204" pitchFamily="34" charset="0"/>
              <a:buChar char="•"/>
            </a:pPr>
            <a:r>
              <a:rPr lang="en-ID" sz="1600" b="1" i="1" dirty="0">
                <a:solidFill>
                  <a:srgbClr val="515151"/>
                </a:solidFill>
                <a:latin typeface="Roboto"/>
                <a:ea typeface="Roboto"/>
                <a:cs typeface="Roboto"/>
                <a:sym typeface="Roboto"/>
              </a:rPr>
              <a:t>Vitals</a:t>
            </a:r>
          </a:p>
          <a:p>
            <a:pPr marL="342900" marR="0" lvl="0" indent="-342900" algn="l" rtl="0">
              <a:lnSpc>
                <a:spcPct val="120000"/>
              </a:lnSpc>
              <a:spcBef>
                <a:spcPts val="0"/>
              </a:spcBef>
              <a:spcAft>
                <a:spcPts val="0"/>
              </a:spcAft>
              <a:buFont typeface="Arial" panose="020B0604020202020204" pitchFamily="34" charset="0"/>
              <a:buChar char="•"/>
            </a:pPr>
            <a:r>
              <a:rPr lang="en-ID" sz="1600" b="1" i="1" dirty="0">
                <a:solidFill>
                  <a:srgbClr val="515151"/>
                </a:solidFill>
                <a:latin typeface="Roboto"/>
                <a:ea typeface="Roboto"/>
                <a:cs typeface="Roboto"/>
                <a:sym typeface="Roboto"/>
              </a:rPr>
              <a:t>Interventions</a:t>
            </a:r>
          </a:p>
          <a:p>
            <a:pPr marL="0" lvl="0" indent="0" algn="l" rtl="0">
              <a:lnSpc>
                <a:spcPct val="120000"/>
              </a:lnSpc>
              <a:spcBef>
                <a:spcPts val="0"/>
              </a:spcBef>
              <a:spcAft>
                <a:spcPts val="0"/>
              </a:spcAft>
              <a:buNone/>
            </a:pPr>
            <a:endParaRPr sz="1500" dirty="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dirty="0">
              <a:solidFill>
                <a:srgbClr val="676767"/>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8"/>
          <p:cNvSpPr txBox="1"/>
          <p:nvPr/>
        </p:nvSpPr>
        <p:spPr>
          <a:xfrm>
            <a:off x="290853" y="302650"/>
            <a:ext cx="9416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Create Patient - Prehospital Notification</a:t>
            </a:r>
            <a:endParaRPr sz="3200" b="1" i="0" u="none" strike="noStrike" cap="none">
              <a:solidFill>
                <a:srgbClr val="0E0E0E"/>
              </a:solidFill>
              <a:latin typeface="Roboto"/>
              <a:ea typeface="Roboto"/>
              <a:cs typeface="Roboto"/>
              <a:sym typeface="Roboto"/>
            </a:endParaRPr>
          </a:p>
        </p:txBody>
      </p:sp>
      <p:sp>
        <p:nvSpPr>
          <p:cNvPr id="70" name="Google Shape;70;p8"/>
          <p:cNvSpPr txBox="1"/>
          <p:nvPr/>
        </p:nvSpPr>
        <p:spPr>
          <a:xfrm>
            <a:off x="737525" y="967700"/>
            <a:ext cx="46014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1900" b="1" i="1">
                <a:solidFill>
                  <a:schemeClr val="accent4"/>
                </a:solidFill>
                <a:latin typeface="Roboto"/>
                <a:ea typeface="Roboto"/>
                <a:cs typeface="Roboto"/>
                <a:sym typeface="Roboto"/>
              </a:rPr>
              <a:t>Scan</a:t>
            </a:r>
            <a:r>
              <a:rPr lang="en-ID" sz="1900" b="1">
                <a:solidFill>
                  <a:srgbClr val="515151"/>
                </a:solidFill>
                <a:latin typeface="Roboto"/>
                <a:ea typeface="Roboto"/>
                <a:cs typeface="Roboto"/>
                <a:sym typeface="Roboto"/>
              </a:rPr>
              <a:t> Wristband - Create Patient</a:t>
            </a:r>
            <a:endParaRPr sz="9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a:t>
            </a:r>
            <a:r>
              <a:rPr lang="en-ID" sz="1500" b="1" i="1">
                <a:solidFill>
                  <a:srgbClr val="676767"/>
                </a:solidFill>
                <a:latin typeface="Roboto"/>
                <a:ea typeface="Roboto"/>
                <a:cs typeface="Roboto"/>
                <a:sym typeface="Roboto"/>
              </a:rPr>
              <a:t>NEW </a:t>
            </a:r>
            <a:r>
              <a:rPr lang="en-ID" sz="1500">
                <a:solidFill>
                  <a:srgbClr val="676767"/>
                </a:solidFill>
                <a:latin typeface="Roboto"/>
                <a:ea typeface="Roboto"/>
                <a:cs typeface="Roboto"/>
                <a:sym typeface="Roboto"/>
              </a:rPr>
              <a:t>if not using Patient Movement wristband</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71" name="Google Shape;71;p8"/>
          <p:cNvPicPr preferRelativeResize="0"/>
          <p:nvPr/>
        </p:nvPicPr>
        <p:blipFill rotWithShape="1">
          <a:blip r:embed="rId3">
            <a:alphaModFix/>
          </a:blip>
          <a:srcRect t="4197" b="59740"/>
          <a:stretch/>
        </p:blipFill>
        <p:spPr>
          <a:xfrm>
            <a:off x="5338800" y="1289075"/>
            <a:ext cx="2027100" cy="158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72" name="Google Shape;72;p8"/>
          <p:cNvPicPr preferRelativeResize="0"/>
          <p:nvPr/>
        </p:nvPicPr>
        <p:blipFill rotWithShape="1">
          <a:blip r:embed="rId4">
            <a:alphaModFix/>
          </a:blip>
          <a:srcRect/>
          <a:stretch/>
        </p:blipFill>
        <p:spPr>
          <a:xfrm>
            <a:off x="406211" y="994275"/>
            <a:ext cx="354196" cy="354196"/>
          </a:xfrm>
          <a:prstGeom prst="rect">
            <a:avLst/>
          </a:prstGeom>
          <a:noFill/>
          <a:ln>
            <a:noFill/>
          </a:ln>
          <a:effectLst>
            <a:outerShdw blurRad="50800" dist="38100" dir="2700000" algn="tl" rotWithShape="0">
              <a:srgbClr val="000000">
                <a:alpha val="40000"/>
              </a:srgbClr>
            </a:outerShdw>
          </a:effectLst>
        </p:spPr>
      </p:pic>
      <p:pic>
        <p:nvPicPr>
          <p:cNvPr id="73" name="Google Shape;73;p8"/>
          <p:cNvPicPr preferRelativeResize="0"/>
          <p:nvPr/>
        </p:nvPicPr>
        <p:blipFill>
          <a:blip r:embed="rId5">
            <a:alphaModFix/>
          </a:blip>
          <a:stretch>
            <a:fillRect/>
          </a:stretch>
        </p:blipFill>
        <p:spPr>
          <a:xfrm>
            <a:off x="6740925" y="2238926"/>
            <a:ext cx="559125" cy="585000"/>
          </a:xfrm>
          <a:prstGeom prst="rect">
            <a:avLst/>
          </a:prstGeom>
          <a:noFill/>
          <a:ln>
            <a:noFill/>
          </a:ln>
          <a:effectLst>
            <a:outerShdw blurRad="190500" dist="88900" dir="2700000" algn="tl" rotWithShape="0">
              <a:srgbClr val="000000">
                <a:alpha val="20000"/>
              </a:srgbClr>
            </a:outerShdw>
          </a:effectLst>
        </p:spPr>
      </p:pic>
      <p:sp>
        <p:nvSpPr>
          <p:cNvPr id="74" name="Google Shape;74;p8"/>
          <p:cNvSpPr/>
          <p:nvPr/>
        </p:nvSpPr>
        <p:spPr>
          <a:xfrm>
            <a:off x="6741775" y="2242800"/>
            <a:ext cx="562800" cy="5895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5" name="Google Shape;75;p8"/>
          <p:cNvPicPr preferRelativeResize="0"/>
          <p:nvPr/>
        </p:nvPicPr>
        <p:blipFill rotWithShape="1">
          <a:blip r:embed="rId4">
            <a:alphaModFix/>
          </a:blip>
          <a:srcRect/>
          <a:stretch/>
        </p:blipFill>
        <p:spPr>
          <a:xfrm>
            <a:off x="6475573" y="2396364"/>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9"/>
          <p:cNvSpPr txBox="1"/>
          <p:nvPr/>
        </p:nvSpPr>
        <p:spPr>
          <a:xfrm>
            <a:off x="290853" y="302650"/>
            <a:ext cx="9416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Create Patient - Prehospital Notification</a:t>
            </a:r>
            <a:endParaRPr sz="3200" b="1" i="0" u="none" strike="noStrike" cap="none">
              <a:solidFill>
                <a:srgbClr val="0E0E0E"/>
              </a:solidFill>
              <a:latin typeface="Roboto"/>
              <a:ea typeface="Roboto"/>
              <a:cs typeface="Roboto"/>
              <a:sym typeface="Roboto"/>
            </a:endParaRPr>
          </a:p>
        </p:txBody>
      </p:sp>
      <p:sp>
        <p:nvSpPr>
          <p:cNvPr id="81" name="Google Shape;81;p9"/>
          <p:cNvSpPr txBox="1"/>
          <p:nvPr/>
        </p:nvSpPr>
        <p:spPr>
          <a:xfrm>
            <a:off x="737525" y="967700"/>
            <a:ext cx="4601400" cy="242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1900" b="1" i="1">
                <a:solidFill>
                  <a:schemeClr val="accent4"/>
                </a:solidFill>
                <a:latin typeface="Roboto"/>
                <a:ea typeface="Roboto"/>
                <a:cs typeface="Roboto"/>
                <a:sym typeface="Roboto"/>
              </a:rPr>
              <a:t>Scan</a:t>
            </a:r>
            <a:r>
              <a:rPr lang="en-ID" sz="1900" b="1">
                <a:solidFill>
                  <a:srgbClr val="515151"/>
                </a:solidFill>
                <a:latin typeface="Roboto"/>
                <a:ea typeface="Roboto"/>
                <a:cs typeface="Roboto"/>
                <a:sym typeface="Roboto"/>
              </a:rPr>
              <a:t> Wristband - Create Patient</a:t>
            </a:r>
            <a:endParaRPr sz="9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a:t>
            </a:r>
            <a:r>
              <a:rPr lang="en-ID" sz="1500" b="1" i="1">
                <a:solidFill>
                  <a:srgbClr val="676767"/>
                </a:solidFill>
                <a:latin typeface="Roboto"/>
                <a:ea typeface="Roboto"/>
                <a:cs typeface="Roboto"/>
                <a:sym typeface="Roboto"/>
              </a:rPr>
              <a:t>NEW </a:t>
            </a:r>
            <a:r>
              <a:rPr lang="en-ID" sz="1500">
                <a:solidFill>
                  <a:srgbClr val="676767"/>
                </a:solidFill>
                <a:latin typeface="Roboto"/>
                <a:ea typeface="Roboto"/>
                <a:cs typeface="Roboto"/>
                <a:sym typeface="Roboto"/>
              </a:rPr>
              <a:t>if not using Patient Movement wristband</a:t>
            </a:r>
            <a:endParaRPr sz="1500">
              <a:solidFill>
                <a:srgbClr val="515151"/>
              </a:solidFill>
              <a:latin typeface="Roboto"/>
              <a:ea typeface="Roboto"/>
              <a:cs typeface="Roboto"/>
              <a:sym typeface="Roboto"/>
            </a:endParaRPr>
          </a:p>
          <a:p>
            <a:pPr marL="0" marR="0" lvl="0" indent="0" algn="l" rtl="0">
              <a:lnSpc>
                <a:spcPct val="120000"/>
              </a:lnSpc>
              <a:spcBef>
                <a:spcPts val="600"/>
              </a:spcBef>
              <a:spcAft>
                <a:spcPts val="0"/>
              </a:spcAft>
              <a:buNone/>
            </a:pPr>
            <a:r>
              <a:rPr lang="en-ID" sz="1900" b="1" i="1">
                <a:solidFill>
                  <a:schemeClr val="accent1"/>
                </a:solidFill>
                <a:latin typeface="Roboto"/>
                <a:ea typeface="Roboto"/>
                <a:cs typeface="Roboto"/>
                <a:sym typeface="Roboto"/>
              </a:rPr>
              <a:t>Scan</a:t>
            </a:r>
            <a:r>
              <a:rPr lang="en-ID" sz="1900" b="1">
                <a:solidFill>
                  <a:srgbClr val="515151"/>
                </a:solidFill>
                <a:latin typeface="Roboto"/>
                <a:ea typeface="Roboto"/>
                <a:cs typeface="Roboto"/>
                <a:sym typeface="Roboto"/>
              </a:rPr>
              <a:t> Driver’s License - Demographics</a:t>
            </a:r>
            <a:endParaRPr sz="18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Enter demographics manually if not available</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82" name="Google Shape;82;p9"/>
          <p:cNvPicPr preferRelativeResize="0"/>
          <p:nvPr/>
        </p:nvPicPr>
        <p:blipFill rotWithShape="1">
          <a:blip r:embed="rId3">
            <a:alphaModFix/>
          </a:blip>
          <a:srcRect t="4197" b="59740"/>
          <a:stretch/>
        </p:blipFill>
        <p:spPr>
          <a:xfrm>
            <a:off x="5338800" y="1289075"/>
            <a:ext cx="2027100" cy="158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3" name="Google Shape;83;p9"/>
          <p:cNvPicPr preferRelativeResize="0"/>
          <p:nvPr/>
        </p:nvPicPr>
        <p:blipFill rotWithShape="1">
          <a:blip r:embed="rId4">
            <a:alphaModFix/>
          </a:blip>
          <a:srcRect t="4095" b="11807"/>
          <a:stretch/>
        </p:blipFill>
        <p:spPr>
          <a:xfrm>
            <a:off x="7522925" y="12940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4" name="Google Shape;84;p9"/>
          <p:cNvPicPr preferRelativeResize="0"/>
          <p:nvPr/>
        </p:nvPicPr>
        <p:blipFill rotWithShape="1">
          <a:blip r:embed="rId5">
            <a:alphaModFix/>
          </a:blip>
          <a:srcRect/>
          <a:stretch/>
        </p:blipFill>
        <p:spPr>
          <a:xfrm>
            <a:off x="406211" y="994275"/>
            <a:ext cx="354196" cy="354196"/>
          </a:xfrm>
          <a:prstGeom prst="rect">
            <a:avLst/>
          </a:prstGeom>
          <a:noFill/>
          <a:ln>
            <a:noFill/>
          </a:ln>
          <a:effectLst>
            <a:outerShdw blurRad="50800" dist="38100" dir="2700000" algn="tl" rotWithShape="0">
              <a:srgbClr val="000000">
                <a:alpha val="40000"/>
              </a:srgbClr>
            </a:outerShdw>
          </a:effectLst>
        </p:spPr>
      </p:pic>
      <p:pic>
        <p:nvPicPr>
          <p:cNvPr id="85" name="Google Shape;85;p9"/>
          <p:cNvPicPr preferRelativeResize="0"/>
          <p:nvPr/>
        </p:nvPicPr>
        <p:blipFill rotWithShape="1">
          <a:blip r:embed="rId6">
            <a:alphaModFix/>
          </a:blip>
          <a:srcRect/>
          <a:stretch/>
        </p:blipFill>
        <p:spPr>
          <a:xfrm>
            <a:off x="406360" y="1908997"/>
            <a:ext cx="353886" cy="353886"/>
          </a:xfrm>
          <a:prstGeom prst="rect">
            <a:avLst/>
          </a:prstGeom>
          <a:noFill/>
          <a:ln>
            <a:noFill/>
          </a:ln>
          <a:effectLst>
            <a:outerShdw blurRad="50800" dist="38100" dir="2700000" algn="tl" rotWithShape="0">
              <a:srgbClr val="000000">
                <a:alpha val="40000"/>
              </a:srgbClr>
            </a:outerShdw>
          </a:effectLst>
        </p:spPr>
      </p:pic>
      <p:pic>
        <p:nvPicPr>
          <p:cNvPr id="86" name="Google Shape;86;p9"/>
          <p:cNvPicPr preferRelativeResize="0"/>
          <p:nvPr/>
        </p:nvPicPr>
        <p:blipFill>
          <a:blip r:embed="rId7">
            <a:alphaModFix/>
          </a:blip>
          <a:stretch>
            <a:fillRect/>
          </a:stretch>
        </p:blipFill>
        <p:spPr>
          <a:xfrm>
            <a:off x="6740925" y="2238926"/>
            <a:ext cx="559125" cy="585000"/>
          </a:xfrm>
          <a:prstGeom prst="rect">
            <a:avLst/>
          </a:prstGeom>
          <a:noFill/>
          <a:ln>
            <a:noFill/>
          </a:ln>
          <a:effectLst>
            <a:outerShdw blurRad="190500" dist="88900" dir="2700000" algn="tl" rotWithShape="0">
              <a:srgbClr val="000000">
                <a:alpha val="20000"/>
              </a:srgbClr>
            </a:outerShdw>
          </a:effectLst>
        </p:spPr>
      </p:pic>
      <p:pic>
        <p:nvPicPr>
          <p:cNvPr id="87" name="Google Shape;87;p9"/>
          <p:cNvPicPr preferRelativeResize="0"/>
          <p:nvPr/>
        </p:nvPicPr>
        <p:blipFill rotWithShape="1">
          <a:blip r:embed="rId6">
            <a:alphaModFix/>
          </a:blip>
          <a:srcRect/>
          <a:stretch/>
        </p:blipFill>
        <p:spPr>
          <a:xfrm>
            <a:off x="8555591" y="2464512"/>
            <a:ext cx="274320" cy="274320"/>
          </a:xfrm>
          <a:prstGeom prst="rect">
            <a:avLst/>
          </a:prstGeom>
          <a:noFill/>
          <a:ln>
            <a:noFill/>
          </a:ln>
          <a:effectLst>
            <a:outerShdw blurRad="50800" dist="38100" dir="2700000" algn="tl" rotWithShape="0">
              <a:srgbClr val="000000">
                <a:alpha val="40000"/>
              </a:srgbClr>
            </a:outerShdw>
          </a:effectLst>
        </p:spPr>
      </p:pic>
      <p:sp>
        <p:nvSpPr>
          <p:cNvPr id="88" name="Google Shape;88;p9"/>
          <p:cNvSpPr/>
          <p:nvPr/>
        </p:nvSpPr>
        <p:spPr>
          <a:xfrm>
            <a:off x="8894875" y="2526000"/>
            <a:ext cx="590100" cy="1881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0"/>
          <p:cNvSpPr txBox="1"/>
          <p:nvPr/>
        </p:nvSpPr>
        <p:spPr>
          <a:xfrm>
            <a:off x="290853" y="302650"/>
            <a:ext cx="9416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Create Patient - Prehospital Notification</a:t>
            </a:r>
            <a:endParaRPr sz="3200" b="1" i="0" u="none" strike="noStrike" cap="none">
              <a:solidFill>
                <a:srgbClr val="0E0E0E"/>
              </a:solidFill>
              <a:latin typeface="Roboto"/>
              <a:ea typeface="Roboto"/>
              <a:cs typeface="Roboto"/>
              <a:sym typeface="Roboto"/>
            </a:endParaRPr>
          </a:p>
        </p:txBody>
      </p:sp>
      <p:sp>
        <p:nvSpPr>
          <p:cNvPr id="94" name="Google Shape;94;p10"/>
          <p:cNvSpPr txBox="1"/>
          <p:nvPr/>
        </p:nvSpPr>
        <p:spPr>
          <a:xfrm>
            <a:off x="737525" y="967700"/>
            <a:ext cx="4601400" cy="242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1900" b="1" i="1">
                <a:solidFill>
                  <a:schemeClr val="accent4"/>
                </a:solidFill>
                <a:latin typeface="Roboto"/>
                <a:ea typeface="Roboto"/>
                <a:cs typeface="Roboto"/>
                <a:sym typeface="Roboto"/>
              </a:rPr>
              <a:t>Scan</a:t>
            </a:r>
            <a:r>
              <a:rPr lang="en-ID" sz="1900" b="1">
                <a:solidFill>
                  <a:srgbClr val="515151"/>
                </a:solidFill>
                <a:latin typeface="Roboto"/>
                <a:ea typeface="Roboto"/>
                <a:cs typeface="Roboto"/>
                <a:sym typeface="Roboto"/>
              </a:rPr>
              <a:t> Wristband - Create Patient</a:t>
            </a:r>
            <a:endParaRPr sz="9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a:t>
            </a:r>
            <a:r>
              <a:rPr lang="en-ID" sz="1500" b="1" i="1">
                <a:solidFill>
                  <a:srgbClr val="676767"/>
                </a:solidFill>
                <a:latin typeface="Roboto"/>
                <a:ea typeface="Roboto"/>
                <a:cs typeface="Roboto"/>
                <a:sym typeface="Roboto"/>
              </a:rPr>
              <a:t>NEW </a:t>
            </a:r>
            <a:r>
              <a:rPr lang="en-ID" sz="1500">
                <a:solidFill>
                  <a:srgbClr val="676767"/>
                </a:solidFill>
                <a:latin typeface="Roboto"/>
                <a:ea typeface="Roboto"/>
                <a:cs typeface="Roboto"/>
                <a:sym typeface="Roboto"/>
              </a:rPr>
              <a:t>if not using Patient Movement wristband</a:t>
            </a:r>
            <a:endParaRPr sz="1500">
              <a:solidFill>
                <a:srgbClr val="515151"/>
              </a:solidFill>
              <a:latin typeface="Roboto"/>
              <a:ea typeface="Roboto"/>
              <a:cs typeface="Roboto"/>
              <a:sym typeface="Roboto"/>
            </a:endParaRPr>
          </a:p>
          <a:p>
            <a:pPr marL="0" marR="0" lvl="0" indent="0" algn="l" rtl="0">
              <a:lnSpc>
                <a:spcPct val="120000"/>
              </a:lnSpc>
              <a:spcBef>
                <a:spcPts val="600"/>
              </a:spcBef>
              <a:spcAft>
                <a:spcPts val="0"/>
              </a:spcAft>
              <a:buNone/>
            </a:pPr>
            <a:r>
              <a:rPr lang="en-ID" sz="1900" b="1" i="1">
                <a:solidFill>
                  <a:schemeClr val="accent1"/>
                </a:solidFill>
                <a:latin typeface="Roboto"/>
                <a:ea typeface="Roboto"/>
                <a:cs typeface="Roboto"/>
                <a:sym typeface="Roboto"/>
              </a:rPr>
              <a:t>Scan</a:t>
            </a:r>
            <a:r>
              <a:rPr lang="en-ID" sz="1900" b="1">
                <a:solidFill>
                  <a:srgbClr val="515151"/>
                </a:solidFill>
                <a:latin typeface="Roboto"/>
                <a:ea typeface="Roboto"/>
                <a:cs typeface="Roboto"/>
                <a:sym typeface="Roboto"/>
              </a:rPr>
              <a:t> Driver’s License - Demographics</a:t>
            </a:r>
            <a:endParaRPr sz="18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Enter demographics manually if not available</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95" name="Google Shape;95;p10"/>
          <p:cNvPicPr preferRelativeResize="0"/>
          <p:nvPr/>
        </p:nvPicPr>
        <p:blipFill rotWithShape="1">
          <a:blip r:embed="rId3">
            <a:alphaModFix/>
          </a:blip>
          <a:srcRect t="4197" b="59740"/>
          <a:stretch/>
        </p:blipFill>
        <p:spPr>
          <a:xfrm>
            <a:off x="5338800" y="1289075"/>
            <a:ext cx="2027100" cy="158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96" name="Google Shape;96;p10"/>
          <p:cNvPicPr preferRelativeResize="0"/>
          <p:nvPr/>
        </p:nvPicPr>
        <p:blipFill rotWithShape="1">
          <a:blip r:embed="rId4">
            <a:alphaModFix/>
          </a:blip>
          <a:srcRect t="4095" b="11807"/>
          <a:stretch/>
        </p:blipFill>
        <p:spPr>
          <a:xfrm>
            <a:off x="7522925" y="12940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97" name="Google Shape;97;p10"/>
          <p:cNvPicPr preferRelativeResize="0"/>
          <p:nvPr/>
        </p:nvPicPr>
        <p:blipFill rotWithShape="1">
          <a:blip r:embed="rId5">
            <a:alphaModFix/>
          </a:blip>
          <a:srcRect/>
          <a:stretch/>
        </p:blipFill>
        <p:spPr>
          <a:xfrm>
            <a:off x="406211" y="994275"/>
            <a:ext cx="354196" cy="354196"/>
          </a:xfrm>
          <a:prstGeom prst="rect">
            <a:avLst/>
          </a:prstGeom>
          <a:noFill/>
          <a:ln>
            <a:noFill/>
          </a:ln>
          <a:effectLst>
            <a:outerShdw blurRad="50800" dist="38100" dir="2700000" algn="tl" rotWithShape="0">
              <a:srgbClr val="000000">
                <a:alpha val="40000"/>
              </a:srgbClr>
            </a:outerShdw>
          </a:effectLst>
        </p:spPr>
      </p:pic>
      <p:pic>
        <p:nvPicPr>
          <p:cNvPr id="98" name="Google Shape;98;p10"/>
          <p:cNvPicPr preferRelativeResize="0"/>
          <p:nvPr/>
        </p:nvPicPr>
        <p:blipFill rotWithShape="1">
          <a:blip r:embed="rId6">
            <a:alphaModFix/>
          </a:blip>
          <a:srcRect/>
          <a:stretch/>
        </p:blipFill>
        <p:spPr>
          <a:xfrm>
            <a:off x="406360" y="1908997"/>
            <a:ext cx="353886" cy="353886"/>
          </a:xfrm>
          <a:prstGeom prst="rect">
            <a:avLst/>
          </a:prstGeom>
          <a:noFill/>
          <a:ln>
            <a:noFill/>
          </a:ln>
          <a:effectLst>
            <a:outerShdw blurRad="50800" dist="38100" dir="2700000" algn="tl" rotWithShape="0">
              <a:srgbClr val="000000">
                <a:alpha val="40000"/>
              </a:srgbClr>
            </a:outerShdw>
          </a:effectLst>
        </p:spPr>
      </p:pic>
      <p:pic>
        <p:nvPicPr>
          <p:cNvPr id="99" name="Google Shape;99;p10"/>
          <p:cNvPicPr preferRelativeResize="0"/>
          <p:nvPr/>
        </p:nvPicPr>
        <p:blipFill>
          <a:blip r:embed="rId7">
            <a:alphaModFix/>
          </a:blip>
          <a:stretch>
            <a:fillRect/>
          </a:stretch>
        </p:blipFill>
        <p:spPr>
          <a:xfrm>
            <a:off x="6740925" y="2238926"/>
            <a:ext cx="559125" cy="585000"/>
          </a:xfrm>
          <a:prstGeom prst="rect">
            <a:avLst/>
          </a:prstGeom>
          <a:noFill/>
          <a:ln>
            <a:noFill/>
          </a:ln>
          <a:effectLst>
            <a:outerShdw blurRad="190500" dist="88900" dir="2700000" algn="tl" rotWithShape="0">
              <a:srgbClr val="000000">
                <a:alpha val="20000"/>
              </a:srgbClr>
            </a:outerShdw>
          </a:effectLst>
        </p:spPr>
      </p:pic>
      <p:pic>
        <p:nvPicPr>
          <p:cNvPr id="100" name="Google Shape;100;p10"/>
          <p:cNvPicPr preferRelativeResize="0"/>
          <p:nvPr/>
        </p:nvPicPr>
        <p:blipFill rotWithShape="1">
          <a:blip r:embed="rId6">
            <a:alphaModFix/>
          </a:blip>
          <a:srcRect/>
          <a:stretch/>
        </p:blipFill>
        <p:spPr>
          <a:xfrm>
            <a:off x="8555591" y="2464512"/>
            <a:ext cx="274320" cy="274320"/>
          </a:xfrm>
          <a:prstGeom prst="rect">
            <a:avLst/>
          </a:prstGeom>
          <a:noFill/>
          <a:ln>
            <a:noFill/>
          </a:ln>
          <a:effectLst>
            <a:outerShdw blurRad="50800" dist="38100" dir="2700000" algn="tl" rotWithShape="0">
              <a:srgbClr val="000000">
                <a:alpha val="40000"/>
              </a:srgbClr>
            </a:outerShdw>
          </a:effectLst>
        </p:spPr>
      </p:pic>
      <p:sp>
        <p:nvSpPr>
          <p:cNvPr id="101" name="Google Shape;101;p10"/>
          <p:cNvSpPr/>
          <p:nvPr/>
        </p:nvSpPr>
        <p:spPr>
          <a:xfrm>
            <a:off x="7535249" y="3364000"/>
            <a:ext cx="2027100" cy="5388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2" name="Google Shape;102;p10"/>
          <p:cNvSpPr/>
          <p:nvPr/>
        </p:nvSpPr>
        <p:spPr>
          <a:xfrm>
            <a:off x="7535250" y="4313175"/>
            <a:ext cx="2027100" cy="6714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1"/>
          <p:cNvPicPr preferRelativeResize="0"/>
          <p:nvPr/>
        </p:nvPicPr>
        <p:blipFill rotWithShape="1">
          <a:blip r:embed="rId3">
            <a:alphaModFix/>
          </a:blip>
          <a:srcRect t="10537" b="5365"/>
          <a:stretch/>
        </p:blipFill>
        <p:spPr>
          <a:xfrm>
            <a:off x="9707050" y="12932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08" name="Google Shape;108;p11"/>
          <p:cNvSpPr txBox="1"/>
          <p:nvPr/>
        </p:nvSpPr>
        <p:spPr>
          <a:xfrm>
            <a:off x="290853" y="302650"/>
            <a:ext cx="9416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Create Patient - Prehospital Notification</a:t>
            </a:r>
            <a:endParaRPr sz="3200" b="1" i="0" u="none" strike="noStrike" cap="none">
              <a:solidFill>
                <a:srgbClr val="0E0E0E"/>
              </a:solidFill>
              <a:latin typeface="Roboto"/>
              <a:ea typeface="Roboto"/>
              <a:cs typeface="Roboto"/>
              <a:sym typeface="Roboto"/>
            </a:endParaRPr>
          </a:p>
        </p:txBody>
      </p:sp>
      <p:sp>
        <p:nvSpPr>
          <p:cNvPr id="109" name="Google Shape;109;p11"/>
          <p:cNvSpPr txBox="1"/>
          <p:nvPr/>
        </p:nvSpPr>
        <p:spPr>
          <a:xfrm>
            <a:off x="737525" y="967700"/>
            <a:ext cx="4601400" cy="2779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1900" b="1" i="1">
                <a:solidFill>
                  <a:schemeClr val="accent4"/>
                </a:solidFill>
                <a:latin typeface="Roboto"/>
                <a:ea typeface="Roboto"/>
                <a:cs typeface="Roboto"/>
                <a:sym typeface="Roboto"/>
              </a:rPr>
              <a:t>Scan</a:t>
            </a:r>
            <a:r>
              <a:rPr lang="en-ID" sz="1900" b="1">
                <a:solidFill>
                  <a:srgbClr val="515151"/>
                </a:solidFill>
                <a:latin typeface="Roboto"/>
                <a:ea typeface="Roboto"/>
                <a:cs typeface="Roboto"/>
                <a:sym typeface="Roboto"/>
              </a:rPr>
              <a:t> Wristband - Create Patient</a:t>
            </a:r>
            <a:endParaRPr sz="9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a:t>
            </a:r>
            <a:r>
              <a:rPr lang="en-ID" sz="1500" b="1" i="1">
                <a:solidFill>
                  <a:srgbClr val="676767"/>
                </a:solidFill>
                <a:latin typeface="Roboto"/>
                <a:ea typeface="Roboto"/>
                <a:cs typeface="Roboto"/>
                <a:sym typeface="Roboto"/>
              </a:rPr>
              <a:t>NEW </a:t>
            </a:r>
            <a:r>
              <a:rPr lang="en-ID" sz="1500">
                <a:solidFill>
                  <a:srgbClr val="676767"/>
                </a:solidFill>
                <a:latin typeface="Roboto"/>
                <a:ea typeface="Roboto"/>
                <a:cs typeface="Roboto"/>
                <a:sym typeface="Roboto"/>
              </a:rPr>
              <a:t>if not using Patient Movement wristband</a:t>
            </a:r>
            <a:endParaRPr sz="1500">
              <a:solidFill>
                <a:srgbClr val="515151"/>
              </a:solidFill>
              <a:latin typeface="Roboto"/>
              <a:ea typeface="Roboto"/>
              <a:cs typeface="Roboto"/>
              <a:sym typeface="Roboto"/>
            </a:endParaRPr>
          </a:p>
          <a:p>
            <a:pPr marL="0" marR="0" lvl="0" indent="0" algn="l" rtl="0">
              <a:lnSpc>
                <a:spcPct val="120000"/>
              </a:lnSpc>
              <a:spcBef>
                <a:spcPts val="600"/>
              </a:spcBef>
              <a:spcAft>
                <a:spcPts val="0"/>
              </a:spcAft>
              <a:buNone/>
            </a:pPr>
            <a:r>
              <a:rPr lang="en-ID" sz="1900" b="1" i="1">
                <a:solidFill>
                  <a:schemeClr val="accent1"/>
                </a:solidFill>
                <a:latin typeface="Roboto"/>
                <a:ea typeface="Roboto"/>
                <a:cs typeface="Roboto"/>
                <a:sym typeface="Roboto"/>
              </a:rPr>
              <a:t>Scan</a:t>
            </a:r>
            <a:r>
              <a:rPr lang="en-ID" sz="1900" b="1">
                <a:solidFill>
                  <a:srgbClr val="515151"/>
                </a:solidFill>
                <a:latin typeface="Roboto"/>
                <a:ea typeface="Roboto"/>
                <a:cs typeface="Roboto"/>
                <a:sym typeface="Roboto"/>
              </a:rPr>
              <a:t> Driver’s License - Demographics</a:t>
            </a:r>
            <a:endParaRPr sz="18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Enter demographics manually if not available</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a:solidFill>
                  <a:schemeClr val="accent1"/>
                </a:solidFill>
                <a:latin typeface="Roboto"/>
                <a:ea typeface="Roboto"/>
                <a:cs typeface="Roboto"/>
                <a:sym typeface="Roboto"/>
              </a:rPr>
              <a:t>Photos</a:t>
            </a:r>
            <a:endParaRPr sz="600" b="1" i="1">
              <a:solidFill>
                <a:schemeClr val="accent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b="1" i="1">
                <a:solidFill>
                  <a:srgbClr val="676767"/>
                </a:solidFill>
                <a:latin typeface="Roboto"/>
                <a:ea typeface="Roboto"/>
                <a:cs typeface="Roboto"/>
                <a:sym typeface="Roboto"/>
              </a:rPr>
              <a:t>Images</a:t>
            </a:r>
            <a:r>
              <a:rPr lang="en-ID" sz="1500">
                <a:solidFill>
                  <a:srgbClr val="676767"/>
                </a:solidFill>
                <a:latin typeface="Roboto"/>
                <a:ea typeface="Roboto"/>
                <a:cs typeface="Roboto"/>
                <a:sym typeface="Roboto"/>
              </a:rPr>
              <a:t>:  Patient, scene, paperwork…</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110" name="Google Shape;110;p11"/>
          <p:cNvPicPr preferRelativeResize="0"/>
          <p:nvPr/>
        </p:nvPicPr>
        <p:blipFill rotWithShape="1">
          <a:blip r:embed="rId4">
            <a:alphaModFix/>
          </a:blip>
          <a:srcRect t="4197" b="59740"/>
          <a:stretch/>
        </p:blipFill>
        <p:spPr>
          <a:xfrm>
            <a:off x="5338800" y="1289075"/>
            <a:ext cx="2027100" cy="158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11" name="Google Shape;111;p11"/>
          <p:cNvPicPr preferRelativeResize="0"/>
          <p:nvPr/>
        </p:nvPicPr>
        <p:blipFill rotWithShape="1">
          <a:blip r:embed="rId5">
            <a:alphaModFix/>
          </a:blip>
          <a:srcRect t="4095" b="11807"/>
          <a:stretch/>
        </p:blipFill>
        <p:spPr>
          <a:xfrm>
            <a:off x="7522925" y="12940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12" name="Google Shape;112;p11"/>
          <p:cNvPicPr preferRelativeResize="0"/>
          <p:nvPr/>
        </p:nvPicPr>
        <p:blipFill rotWithShape="1">
          <a:blip r:embed="rId6">
            <a:alphaModFix/>
          </a:blip>
          <a:srcRect/>
          <a:stretch/>
        </p:blipFill>
        <p:spPr>
          <a:xfrm>
            <a:off x="406211" y="994275"/>
            <a:ext cx="354196" cy="354196"/>
          </a:xfrm>
          <a:prstGeom prst="rect">
            <a:avLst/>
          </a:prstGeom>
          <a:noFill/>
          <a:ln>
            <a:noFill/>
          </a:ln>
          <a:effectLst>
            <a:outerShdw blurRad="50800" dist="38100" dir="2700000" algn="tl" rotWithShape="0">
              <a:srgbClr val="000000">
                <a:alpha val="40000"/>
              </a:srgbClr>
            </a:outerShdw>
          </a:effectLst>
        </p:spPr>
      </p:pic>
      <p:pic>
        <p:nvPicPr>
          <p:cNvPr id="113" name="Google Shape;113;p11"/>
          <p:cNvPicPr preferRelativeResize="0"/>
          <p:nvPr/>
        </p:nvPicPr>
        <p:blipFill rotWithShape="1">
          <a:blip r:embed="rId7">
            <a:alphaModFix/>
          </a:blip>
          <a:srcRect/>
          <a:stretch/>
        </p:blipFill>
        <p:spPr>
          <a:xfrm>
            <a:off x="406360" y="1908997"/>
            <a:ext cx="353886" cy="353886"/>
          </a:xfrm>
          <a:prstGeom prst="rect">
            <a:avLst/>
          </a:prstGeom>
          <a:noFill/>
          <a:ln>
            <a:noFill/>
          </a:ln>
          <a:effectLst>
            <a:outerShdw blurRad="50800" dist="38100" dir="2700000" algn="tl" rotWithShape="0">
              <a:srgbClr val="000000">
                <a:alpha val="40000"/>
              </a:srgbClr>
            </a:outerShdw>
          </a:effectLst>
        </p:spPr>
      </p:pic>
      <p:pic>
        <p:nvPicPr>
          <p:cNvPr id="114" name="Google Shape;114;p11"/>
          <p:cNvPicPr preferRelativeResize="0"/>
          <p:nvPr/>
        </p:nvPicPr>
        <p:blipFill rotWithShape="1">
          <a:blip r:embed="rId8">
            <a:alphaModFix/>
          </a:blip>
          <a:srcRect/>
          <a:stretch/>
        </p:blipFill>
        <p:spPr>
          <a:xfrm>
            <a:off x="406360" y="2788475"/>
            <a:ext cx="353886" cy="353886"/>
          </a:xfrm>
          <a:prstGeom prst="rect">
            <a:avLst/>
          </a:prstGeom>
          <a:noFill/>
          <a:ln>
            <a:noFill/>
          </a:ln>
          <a:effectLst>
            <a:outerShdw blurRad="50800" dist="38100" dir="2700000" algn="tl" rotWithShape="0">
              <a:srgbClr val="000000">
                <a:alpha val="40000"/>
              </a:srgbClr>
            </a:outerShdw>
          </a:effectLst>
        </p:spPr>
      </p:pic>
      <p:pic>
        <p:nvPicPr>
          <p:cNvPr id="115" name="Google Shape;115;p11"/>
          <p:cNvPicPr preferRelativeResize="0"/>
          <p:nvPr/>
        </p:nvPicPr>
        <p:blipFill>
          <a:blip r:embed="rId9">
            <a:alphaModFix/>
          </a:blip>
          <a:stretch>
            <a:fillRect/>
          </a:stretch>
        </p:blipFill>
        <p:spPr>
          <a:xfrm>
            <a:off x="6740925" y="2238926"/>
            <a:ext cx="559125" cy="585000"/>
          </a:xfrm>
          <a:prstGeom prst="rect">
            <a:avLst/>
          </a:prstGeom>
          <a:noFill/>
          <a:ln>
            <a:noFill/>
          </a:ln>
          <a:effectLst>
            <a:outerShdw blurRad="190500" dist="88900" dir="2700000" algn="tl" rotWithShape="0">
              <a:srgbClr val="000000">
                <a:alpha val="20000"/>
              </a:srgbClr>
            </a:outerShdw>
          </a:effectLst>
        </p:spPr>
      </p:pic>
      <p:sp>
        <p:nvSpPr>
          <p:cNvPr id="116" name="Google Shape;116;p11"/>
          <p:cNvSpPr/>
          <p:nvPr/>
        </p:nvSpPr>
        <p:spPr>
          <a:xfrm>
            <a:off x="10416975" y="1345950"/>
            <a:ext cx="632700" cy="1968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7" name="Google Shape;117;p11"/>
          <p:cNvPicPr preferRelativeResize="0"/>
          <p:nvPr/>
        </p:nvPicPr>
        <p:blipFill rotWithShape="1">
          <a:blip r:embed="rId8">
            <a:alphaModFix/>
          </a:blip>
          <a:srcRect/>
          <a:stretch/>
        </p:blipFill>
        <p:spPr>
          <a:xfrm>
            <a:off x="10895927" y="1120099"/>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12"/>
          <p:cNvPicPr preferRelativeResize="0"/>
          <p:nvPr/>
        </p:nvPicPr>
        <p:blipFill rotWithShape="1">
          <a:blip r:embed="rId3">
            <a:alphaModFix/>
          </a:blip>
          <a:srcRect t="10537" b="5365"/>
          <a:stretch/>
        </p:blipFill>
        <p:spPr>
          <a:xfrm>
            <a:off x="9707050" y="12932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23" name="Google Shape;123;p12"/>
          <p:cNvSpPr txBox="1"/>
          <p:nvPr/>
        </p:nvSpPr>
        <p:spPr>
          <a:xfrm>
            <a:off x="290853" y="302650"/>
            <a:ext cx="9416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Create Patient - Prehospital Notification</a:t>
            </a:r>
            <a:endParaRPr sz="3200" b="1" i="0" u="none" strike="noStrike" cap="none">
              <a:solidFill>
                <a:srgbClr val="0E0E0E"/>
              </a:solidFill>
              <a:latin typeface="Roboto"/>
              <a:ea typeface="Roboto"/>
              <a:cs typeface="Roboto"/>
              <a:sym typeface="Roboto"/>
            </a:endParaRPr>
          </a:p>
        </p:txBody>
      </p:sp>
      <p:sp>
        <p:nvSpPr>
          <p:cNvPr id="124" name="Google Shape;124;p12"/>
          <p:cNvSpPr txBox="1"/>
          <p:nvPr/>
        </p:nvSpPr>
        <p:spPr>
          <a:xfrm>
            <a:off x="737525" y="967700"/>
            <a:ext cx="4601400" cy="305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1900" b="1" i="1">
                <a:solidFill>
                  <a:schemeClr val="accent4"/>
                </a:solidFill>
                <a:latin typeface="Roboto"/>
                <a:ea typeface="Roboto"/>
                <a:cs typeface="Roboto"/>
                <a:sym typeface="Roboto"/>
              </a:rPr>
              <a:t>Scan</a:t>
            </a:r>
            <a:r>
              <a:rPr lang="en-ID" sz="1900" b="1">
                <a:solidFill>
                  <a:srgbClr val="515151"/>
                </a:solidFill>
                <a:latin typeface="Roboto"/>
                <a:ea typeface="Roboto"/>
                <a:cs typeface="Roboto"/>
                <a:sym typeface="Roboto"/>
              </a:rPr>
              <a:t> Wristband - Create Patient</a:t>
            </a:r>
            <a:endParaRPr sz="9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a:t>
            </a:r>
            <a:r>
              <a:rPr lang="en-ID" sz="1500" b="1" i="1">
                <a:solidFill>
                  <a:srgbClr val="676767"/>
                </a:solidFill>
                <a:latin typeface="Roboto"/>
                <a:ea typeface="Roboto"/>
                <a:cs typeface="Roboto"/>
                <a:sym typeface="Roboto"/>
              </a:rPr>
              <a:t>NEW </a:t>
            </a:r>
            <a:r>
              <a:rPr lang="en-ID" sz="1500">
                <a:solidFill>
                  <a:srgbClr val="676767"/>
                </a:solidFill>
                <a:latin typeface="Roboto"/>
                <a:ea typeface="Roboto"/>
                <a:cs typeface="Roboto"/>
                <a:sym typeface="Roboto"/>
              </a:rPr>
              <a:t>if not using Patient Movement wristband</a:t>
            </a:r>
            <a:endParaRPr sz="1500">
              <a:solidFill>
                <a:srgbClr val="515151"/>
              </a:solidFill>
              <a:latin typeface="Roboto"/>
              <a:ea typeface="Roboto"/>
              <a:cs typeface="Roboto"/>
              <a:sym typeface="Roboto"/>
            </a:endParaRPr>
          </a:p>
          <a:p>
            <a:pPr marL="0" marR="0" lvl="0" indent="0" algn="l" rtl="0">
              <a:lnSpc>
                <a:spcPct val="120000"/>
              </a:lnSpc>
              <a:spcBef>
                <a:spcPts val="600"/>
              </a:spcBef>
              <a:spcAft>
                <a:spcPts val="0"/>
              </a:spcAft>
              <a:buNone/>
            </a:pPr>
            <a:r>
              <a:rPr lang="en-ID" sz="1900" b="1" i="1">
                <a:solidFill>
                  <a:schemeClr val="accent1"/>
                </a:solidFill>
                <a:latin typeface="Roboto"/>
                <a:ea typeface="Roboto"/>
                <a:cs typeface="Roboto"/>
                <a:sym typeface="Roboto"/>
              </a:rPr>
              <a:t>Scan</a:t>
            </a:r>
            <a:r>
              <a:rPr lang="en-ID" sz="1900" b="1">
                <a:solidFill>
                  <a:srgbClr val="515151"/>
                </a:solidFill>
                <a:latin typeface="Roboto"/>
                <a:ea typeface="Roboto"/>
                <a:cs typeface="Roboto"/>
                <a:sym typeface="Roboto"/>
              </a:rPr>
              <a:t> Driver’s License - Demographics</a:t>
            </a:r>
            <a:endParaRPr sz="18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Enter demographics manually if not available</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a:solidFill>
                  <a:schemeClr val="accent1"/>
                </a:solidFill>
                <a:latin typeface="Roboto"/>
                <a:ea typeface="Roboto"/>
                <a:cs typeface="Roboto"/>
                <a:sym typeface="Roboto"/>
              </a:rPr>
              <a:t>Photos</a:t>
            </a:r>
            <a:endParaRPr sz="600" b="1" i="1">
              <a:solidFill>
                <a:schemeClr val="accent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b="1" i="1">
                <a:solidFill>
                  <a:srgbClr val="676767"/>
                </a:solidFill>
                <a:latin typeface="Roboto"/>
                <a:ea typeface="Roboto"/>
                <a:cs typeface="Roboto"/>
                <a:sym typeface="Roboto"/>
              </a:rPr>
              <a:t>Images</a:t>
            </a:r>
            <a:r>
              <a:rPr lang="en-ID" sz="1500">
                <a:solidFill>
                  <a:srgbClr val="676767"/>
                </a:solidFill>
                <a:latin typeface="Roboto"/>
                <a:ea typeface="Roboto"/>
                <a:cs typeface="Roboto"/>
                <a:sym typeface="Roboto"/>
              </a:rPr>
              <a:t>:  Patient, scene, paperwork…</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ECG</a:t>
            </a:r>
            <a:r>
              <a:rPr lang="en-ID" sz="1500">
                <a:solidFill>
                  <a:srgbClr val="676767"/>
                </a:solidFill>
                <a:latin typeface="Roboto"/>
                <a:ea typeface="Roboto"/>
                <a:cs typeface="Roboto"/>
                <a:sym typeface="Roboto"/>
              </a:rPr>
              <a:t>: Photo or attach from monitor</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125" name="Google Shape;125;p12"/>
          <p:cNvPicPr preferRelativeResize="0"/>
          <p:nvPr/>
        </p:nvPicPr>
        <p:blipFill rotWithShape="1">
          <a:blip r:embed="rId4">
            <a:alphaModFix/>
          </a:blip>
          <a:srcRect t="4197" b="59740"/>
          <a:stretch/>
        </p:blipFill>
        <p:spPr>
          <a:xfrm>
            <a:off x="5338800" y="1289075"/>
            <a:ext cx="2027100" cy="158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26" name="Google Shape;126;p12"/>
          <p:cNvPicPr preferRelativeResize="0"/>
          <p:nvPr/>
        </p:nvPicPr>
        <p:blipFill rotWithShape="1">
          <a:blip r:embed="rId5">
            <a:alphaModFix/>
          </a:blip>
          <a:srcRect t="4095" b="11807"/>
          <a:stretch/>
        </p:blipFill>
        <p:spPr>
          <a:xfrm>
            <a:off x="7522925" y="12940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27" name="Google Shape;127;p12"/>
          <p:cNvPicPr preferRelativeResize="0"/>
          <p:nvPr/>
        </p:nvPicPr>
        <p:blipFill rotWithShape="1">
          <a:blip r:embed="rId6">
            <a:alphaModFix/>
          </a:blip>
          <a:srcRect/>
          <a:stretch/>
        </p:blipFill>
        <p:spPr>
          <a:xfrm>
            <a:off x="406211" y="994275"/>
            <a:ext cx="354196" cy="354196"/>
          </a:xfrm>
          <a:prstGeom prst="rect">
            <a:avLst/>
          </a:prstGeom>
          <a:noFill/>
          <a:ln>
            <a:noFill/>
          </a:ln>
          <a:effectLst>
            <a:outerShdw blurRad="50800" dist="38100" dir="2700000" algn="tl" rotWithShape="0">
              <a:srgbClr val="000000">
                <a:alpha val="40000"/>
              </a:srgbClr>
            </a:outerShdw>
          </a:effectLst>
        </p:spPr>
      </p:pic>
      <p:pic>
        <p:nvPicPr>
          <p:cNvPr id="128" name="Google Shape;128;p12"/>
          <p:cNvPicPr preferRelativeResize="0"/>
          <p:nvPr/>
        </p:nvPicPr>
        <p:blipFill rotWithShape="1">
          <a:blip r:embed="rId7">
            <a:alphaModFix/>
          </a:blip>
          <a:srcRect/>
          <a:stretch/>
        </p:blipFill>
        <p:spPr>
          <a:xfrm>
            <a:off x="406360" y="1908997"/>
            <a:ext cx="353886" cy="353886"/>
          </a:xfrm>
          <a:prstGeom prst="rect">
            <a:avLst/>
          </a:prstGeom>
          <a:noFill/>
          <a:ln>
            <a:noFill/>
          </a:ln>
          <a:effectLst>
            <a:outerShdw blurRad="50800" dist="38100" dir="2700000" algn="tl" rotWithShape="0">
              <a:srgbClr val="000000">
                <a:alpha val="40000"/>
              </a:srgbClr>
            </a:outerShdw>
          </a:effectLst>
        </p:spPr>
      </p:pic>
      <p:pic>
        <p:nvPicPr>
          <p:cNvPr id="129" name="Google Shape;129;p12"/>
          <p:cNvPicPr preferRelativeResize="0"/>
          <p:nvPr/>
        </p:nvPicPr>
        <p:blipFill rotWithShape="1">
          <a:blip r:embed="rId8">
            <a:alphaModFix/>
          </a:blip>
          <a:srcRect/>
          <a:stretch/>
        </p:blipFill>
        <p:spPr>
          <a:xfrm>
            <a:off x="406360" y="2788475"/>
            <a:ext cx="353886" cy="353886"/>
          </a:xfrm>
          <a:prstGeom prst="rect">
            <a:avLst/>
          </a:prstGeom>
          <a:noFill/>
          <a:ln>
            <a:noFill/>
          </a:ln>
          <a:effectLst>
            <a:outerShdw blurRad="50800" dist="38100" dir="2700000" algn="tl" rotWithShape="0">
              <a:srgbClr val="000000">
                <a:alpha val="40000"/>
              </a:srgbClr>
            </a:outerShdw>
          </a:effectLst>
        </p:spPr>
      </p:pic>
      <p:pic>
        <p:nvPicPr>
          <p:cNvPr id="130" name="Google Shape;130;p12"/>
          <p:cNvPicPr preferRelativeResize="0"/>
          <p:nvPr/>
        </p:nvPicPr>
        <p:blipFill>
          <a:blip r:embed="rId9">
            <a:alphaModFix/>
          </a:blip>
          <a:stretch>
            <a:fillRect/>
          </a:stretch>
        </p:blipFill>
        <p:spPr>
          <a:xfrm>
            <a:off x="6740925" y="2238926"/>
            <a:ext cx="559125" cy="585000"/>
          </a:xfrm>
          <a:prstGeom prst="rect">
            <a:avLst/>
          </a:prstGeom>
          <a:noFill/>
          <a:ln>
            <a:noFill/>
          </a:ln>
          <a:effectLst>
            <a:outerShdw blurRad="190500" dist="88900" dir="2700000" algn="tl" rotWithShape="0">
              <a:srgbClr val="000000">
                <a:alpha val="20000"/>
              </a:srgbClr>
            </a:outerShdw>
          </a:effectLst>
        </p:spPr>
      </p:pic>
      <p:sp>
        <p:nvSpPr>
          <p:cNvPr id="131" name="Google Shape;131;p12"/>
          <p:cNvSpPr/>
          <p:nvPr/>
        </p:nvSpPr>
        <p:spPr>
          <a:xfrm>
            <a:off x="11057547" y="1334150"/>
            <a:ext cx="632700" cy="1968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32" name="Google Shape;132;p12"/>
          <p:cNvPicPr preferRelativeResize="0"/>
          <p:nvPr/>
        </p:nvPicPr>
        <p:blipFill rotWithShape="1">
          <a:blip r:embed="rId8">
            <a:alphaModFix/>
          </a:blip>
          <a:srcRect/>
          <a:stretch/>
        </p:blipFill>
        <p:spPr>
          <a:xfrm>
            <a:off x="10895927" y="1120099"/>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13"/>
          <p:cNvPicPr preferRelativeResize="0"/>
          <p:nvPr/>
        </p:nvPicPr>
        <p:blipFill rotWithShape="1">
          <a:blip r:embed="rId3">
            <a:alphaModFix/>
          </a:blip>
          <a:srcRect t="10537" b="5365"/>
          <a:stretch/>
        </p:blipFill>
        <p:spPr>
          <a:xfrm>
            <a:off x="9707050" y="12932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38" name="Google Shape;138;p13"/>
          <p:cNvSpPr txBox="1"/>
          <p:nvPr/>
        </p:nvSpPr>
        <p:spPr>
          <a:xfrm>
            <a:off x="290853" y="302650"/>
            <a:ext cx="9416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Create Patient - Prehospital Notification</a:t>
            </a:r>
            <a:endParaRPr sz="3200" b="1" i="0" u="none" strike="noStrike" cap="none">
              <a:solidFill>
                <a:srgbClr val="0E0E0E"/>
              </a:solidFill>
              <a:latin typeface="Roboto"/>
              <a:ea typeface="Roboto"/>
              <a:cs typeface="Roboto"/>
              <a:sym typeface="Roboto"/>
            </a:endParaRPr>
          </a:p>
        </p:txBody>
      </p:sp>
      <p:sp>
        <p:nvSpPr>
          <p:cNvPr id="139" name="Google Shape;139;p13"/>
          <p:cNvSpPr txBox="1"/>
          <p:nvPr/>
        </p:nvSpPr>
        <p:spPr>
          <a:xfrm>
            <a:off x="737525" y="967700"/>
            <a:ext cx="4601400" cy="423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1900" b="1" i="1">
                <a:solidFill>
                  <a:schemeClr val="accent4"/>
                </a:solidFill>
                <a:latin typeface="Roboto"/>
                <a:ea typeface="Roboto"/>
                <a:cs typeface="Roboto"/>
                <a:sym typeface="Roboto"/>
              </a:rPr>
              <a:t>Scan</a:t>
            </a:r>
            <a:r>
              <a:rPr lang="en-ID" sz="1900" b="1">
                <a:solidFill>
                  <a:srgbClr val="515151"/>
                </a:solidFill>
                <a:latin typeface="Roboto"/>
                <a:ea typeface="Roboto"/>
                <a:cs typeface="Roboto"/>
                <a:sym typeface="Roboto"/>
              </a:rPr>
              <a:t> Wristband - Create Patient</a:t>
            </a:r>
            <a:endParaRPr sz="9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a:t>
            </a:r>
            <a:r>
              <a:rPr lang="en-ID" sz="1500" b="1" i="1">
                <a:solidFill>
                  <a:srgbClr val="676767"/>
                </a:solidFill>
                <a:latin typeface="Roboto"/>
                <a:ea typeface="Roboto"/>
                <a:cs typeface="Roboto"/>
                <a:sym typeface="Roboto"/>
              </a:rPr>
              <a:t>NEW </a:t>
            </a:r>
            <a:r>
              <a:rPr lang="en-ID" sz="1500">
                <a:solidFill>
                  <a:srgbClr val="676767"/>
                </a:solidFill>
                <a:latin typeface="Roboto"/>
                <a:ea typeface="Roboto"/>
                <a:cs typeface="Roboto"/>
                <a:sym typeface="Roboto"/>
              </a:rPr>
              <a:t>if not using Patient Movement wristband</a:t>
            </a:r>
            <a:endParaRPr sz="1500">
              <a:solidFill>
                <a:srgbClr val="515151"/>
              </a:solidFill>
              <a:latin typeface="Roboto"/>
              <a:ea typeface="Roboto"/>
              <a:cs typeface="Roboto"/>
              <a:sym typeface="Roboto"/>
            </a:endParaRPr>
          </a:p>
          <a:p>
            <a:pPr marL="0" marR="0" lvl="0" indent="0" algn="l" rtl="0">
              <a:lnSpc>
                <a:spcPct val="120000"/>
              </a:lnSpc>
              <a:spcBef>
                <a:spcPts val="600"/>
              </a:spcBef>
              <a:spcAft>
                <a:spcPts val="0"/>
              </a:spcAft>
              <a:buNone/>
            </a:pPr>
            <a:r>
              <a:rPr lang="en-ID" sz="1900" b="1" i="1">
                <a:solidFill>
                  <a:schemeClr val="accent1"/>
                </a:solidFill>
                <a:latin typeface="Roboto"/>
                <a:ea typeface="Roboto"/>
                <a:cs typeface="Roboto"/>
                <a:sym typeface="Roboto"/>
              </a:rPr>
              <a:t>Scan</a:t>
            </a:r>
            <a:r>
              <a:rPr lang="en-ID" sz="1900" b="1">
                <a:solidFill>
                  <a:srgbClr val="515151"/>
                </a:solidFill>
                <a:latin typeface="Roboto"/>
                <a:ea typeface="Roboto"/>
                <a:cs typeface="Roboto"/>
                <a:sym typeface="Roboto"/>
              </a:rPr>
              <a:t> Driver’s License - Demographics</a:t>
            </a:r>
            <a:endParaRPr sz="18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Enter demographics manually if not available</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a:solidFill>
                  <a:schemeClr val="accent1"/>
                </a:solidFill>
                <a:latin typeface="Roboto"/>
                <a:ea typeface="Roboto"/>
                <a:cs typeface="Roboto"/>
                <a:sym typeface="Roboto"/>
              </a:rPr>
              <a:t>Photos</a:t>
            </a:r>
            <a:endParaRPr sz="600" b="1" i="1">
              <a:solidFill>
                <a:schemeClr val="accent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b="1" i="1">
                <a:solidFill>
                  <a:srgbClr val="676767"/>
                </a:solidFill>
                <a:latin typeface="Roboto"/>
                <a:ea typeface="Roboto"/>
                <a:cs typeface="Roboto"/>
                <a:sym typeface="Roboto"/>
              </a:rPr>
              <a:t>Images</a:t>
            </a:r>
            <a:r>
              <a:rPr lang="en-ID" sz="1500">
                <a:solidFill>
                  <a:srgbClr val="676767"/>
                </a:solidFill>
                <a:latin typeface="Roboto"/>
                <a:ea typeface="Roboto"/>
                <a:cs typeface="Roboto"/>
                <a:sym typeface="Roboto"/>
              </a:rPr>
              <a:t>:  Patient, scene, paperwork…</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ECG</a:t>
            </a:r>
            <a:r>
              <a:rPr lang="en-ID" sz="1500">
                <a:solidFill>
                  <a:srgbClr val="676767"/>
                </a:solidFill>
                <a:latin typeface="Roboto"/>
                <a:ea typeface="Roboto"/>
                <a:cs typeface="Roboto"/>
                <a:sym typeface="Roboto"/>
              </a:rPr>
              <a:t>: Photo or attach from monitor</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a:solidFill>
                  <a:srgbClr val="515151"/>
                </a:solidFill>
                <a:latin typeface="Roboto"/>
                <a:ea typeface="Roboto"/>
                <a:cs typeface="Roboto"/>
                <a:sym typeface="Roboto"/>
              </a:rPr>
              <a:t>Patient Type</a:t>
            </a:r>
            <a:endParaRPr sz="13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Select General</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Upgrade as needed anytime</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140" name="Google Shape;140;p13"/>
          <p:cNvPicPr preferRelativeResize="0"/>
          <p:nvPr/>
        </p:nvPicPr>
        <p:blipFill rotWithShape="1">
          <a:blip r:embed="rId4">
            <a:alphaModFix/>
          </a:blip>
          <a:srcRect t="4197" b="59740"/>
          <a:stretch/>
        </p:blipFill>
        <p:spPr>
          <a:xfrm>
            <a:off x="5338800" y="1289075"/>
            <a:ext cx="2027100" cy="158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41" name="Google Shape;141;p13"/>
          <p:cNvPicPr preferRelativeResize="0"/>
          <p:nvPr/>
        </p:nvPicPr>
        <p:blipFill rotWithShape="1">
          <a:blip r:embed="rId5">
            <a:alphaModFix/>
          </a:blip>
          <a:srcRect/>
          <a:stretch/>
        </p:blipFill>
        <p:spPr>
          <a:xfrm>
            <a:off x="406360" y="3678347"/>
            <a:ext cx="353886" cy="353886"/>
          </a:xfrm>
          <a:prstGeom prst="rect">
            <a:avLst/>
          </a:prstGeom>
          <a:noFill/>
          <a:ln>
            <a:noFill/>
          </a:ln>
          <a:effectLst>
            <a:outerShdw blurRad="50800" dist="38100" dir="2700000" algn="tl" rotWithShape="0">
              <a:srgbClr val="000000">
                <a:alpha val="40000"/>
              </a:srgbClr>
            </a:outerShdw>
          </a:effectLst>
        </p:spPr>
      </p:pic>
      <p:pic>
        <p:nvPicPr>
          <p:cNvPr id="142" name="Google Shape;142;p13"/>
          <p:cNvPicPr preferRelativeResize="0"/>
          <p:nvPr/>
        </p:nvPicPr>
        <p:blipFill rotWithShape="1">
          <a:blip r:embed="rId6">
            <a:alphaModFix/>
          </a:blip>
          <a:srcRect t="4095" b="11807"/>
          <a:stretch/>
        </p:blipFill>
        <p:spPr>
          <a:xfrm>
            <a:off x="7522925" y="12940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43" name="Google Shape;143;p13"/>
          <p:cNvPicPr preferRelativeResize="0"/>
          <p:nvPr/>
        </p:nvPicPr>
        <p:blipFill rotWithShape="1">
          <a:blip r:embed="rId7">
            <a:alphaModFix/>
          </a:blip>
          <a:srcRect/>
          <a:stretch/>
        </p:blipFill>
        <p:spPr>
          <a:xfrm>
            <a:off x="406211" y="994275"/>
            <a:ext cx="354196" cy="354196"/>
          </a:xfrm>
          <a:prstGeom prst="rect">
            <a:avLst/>
          </a:prstGeom>
          <a:noFill/>
          <a:ln>
            <a:noFill/>
          </a:ln>
          <a:effectLst>
            <a:outerShdw blurRad="50800" dist="38100" dir="2700000" algn="tl" rotWithShape="0">
              <a:srgbClr val="000000">
                <a:alpha val="40000"/>
              </a:srgbClr>
            </a:outerShdw>
          </a:effectLst>
        </p:spPr>
      </p:pic>
      <p:pic>
        <p:nvPicPr>
          <p:cNvPr id="144" name="Google Shape;144;p13"/>
          <p:cNvPicPr preferRelativeResize="0"/>
          <p:nvPr/>
        </p:nvPicPr>
        <p:blipFill rotWithShape="1">
          <a:blip r:embed="rId8">
            <a:alphaModFix/>
          </a:blip>
          <a:srcRect/>
          <a:stretch/>
        </p:blipFill>
        <p:spPr>
          <a:xfrm>
            <a:off x="406360" y="1908997"/>
            <a:ext cx="353886" cy="353886"/>
          </a:xfrm>
          <a:prstGeom prst="rect">
            <a:avLst/>
          </a:prstGeom>
          <a:noFill/>
          <a:ln>
            <a:noFill/>
          </a:ln>
          <a:effectLst>
            <a:outerShdw blurRad="50800" dist="38100" dir="2700000" algn="tl" rotWithShape="0">
              <a:srgbClr val="000000">
                <a:alpha val="40000"/>
              </a:srgbClr>
            </a:outerShdw>
          </a:effectLst>
        </p:spPr>
      </p:pic>
      <p:pic>
        <p:nvPicPr>
          <p:cNvPr id="145" name="Google Shape;145;p13"/>
          <p:cNvPicPr preferRelativeResize="0"/>
          <p:nvPr/>
        </p:nvPicPr>
        <p:blipFill rotWithShape="1">
          <a:blip r:embed="rId9">
            <a:alphaModFix/>
          </a:blip>
          <a:srcRect/>
          <a:stretch/>
        </p:blipFill>
        <p:spPr>
          <a:xfrm>
            <a:off x="406360" y="2788475"/>
            <a:ext cx="353886" cy="353886"/>
          </a:xfrm>
          <a:prstGeom prst="rect">
            <a:avLst/>
          </a:prstGeom>
          <a:noFill/>
          <a:ln>
            <a:noFill/>
          </a:ln>
          <a:effectLst>
            <a:outerShdw blurRad="50800" dist="38100" dir="2700000" algn="tl" rotWithShape="0">
              <a:srgbClr val="000000">
                <a:alpha val="40000"/>
              </a:srgbClr>
            </a:outerShdw>
          </a:effectLst>
        </p:spPr>
      </p:pic>
      <p:sp>
        <p:nvSpPr>
          <p:cNvPr id="146" name="Google Shape;146;p13"/>
          <p:cNvSpPr/>
          <p:nvPr/>
        </p:nvSpPr>
        <p:spPr>
          <a:xfrm>
            <a:off x="9732875" y="1841900"/>
            <a:ext cx="1975200" cy="2052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47" name="Google Shape;147;p13"/>
          <p:cNvPicPr preferRelativeResize="0"/>
          <p:nvPr/>
        </p:nvPicPr>
        <p:blipFill rotWithShape="1">
          <a:blip r:embed="rId5">
            <a:alphaModFix/>
          </a:blip>
          <a:srcRect/>
          <a:stretch/>
        </p:blipFill>
        <p:spPr>
          <a:xfrm>
            <a:off x="10632237" y="1787077"/>
            <a:ext cx="274320" cy="274320"/>
          </a:xfrm>
          <a:prstGeom prst="rect">
            <a:avLst/>
          </a:prstGeom>
          <a:noFill/>
          <a:ln>
            <a:noFill/>
          </a:ln>
          <a:effectLst>
            <a:outerShdw blurRad="50800" dist="38100" dir="2700000" algn="tl" rotWithShape="0">
              <a:srgbClr val="000000">
                <a:alpha val="40000"/>
              </a:srgbClr>
            </a:outerShdw>
          </a:effectLst>
        </p:spPr>
      </p:pic>
      <p:pic>
        <p:nvPicPr>
          <p:cNvPr id="148" name="Google Shape;148;p13"/>
          <p:cNvPicPr preferRelativeResize="0"/>
          <p:nvPr/>
        </p:nvPicPr>
        <p:blipFill>
          <a:blip r:embed="rId10">
            <a:alphaModFix/>
          </a:blip>
          <a:stretch>
            <a:fillRect/>
          </a:stretch>
        </p:blipFill>
        <p:spPr>
          <a:xfrm>
            <a:off x="6740925" y="2238926"/>
            <a:ext cx="559125" cy="585000"/>
          </a:xfrm>
          <a:prstGeom prst="rect">
            <a:avLst/>
          </a:prstGeom>
          <a:noFill/>
          <a:ln>
            <a:noFill/>
          </a:ln>
          <a:effectLst>
            <a:outerShdw blurRad="190500" dist="88900" dir="2700000" algn="tl" rotWithShape="0">
              <a:srgbClr val="000000">
                <a:alpha val="2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14"/>
          <p:cNvPicPr preferRelativeResize="0"/>
          <p:nvPr/>
        </p:nvPicPr>
        <p:blipFill rotWithShape="1">
          <a:blip r:embed="rId3">
            <a:alphaModFix/>
          </a:blip>
          <a:srcRect t="10537" b="5365"/>
          <a:stretch/>
        </p:blipFill>
        <p:spPr>
          <a:xfrm>
            <a:off x="9707050" y="12932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54" name="Google Shape;154;p14"/>
          <p:cNvSpPr txBox="1"/>
          <p:nvPr/>
        </p:nvSpPr>
        <p:spPr>
          <a:xfrm>
            <a:off x="290853" y="302650"/>
            <a:ext cx="9416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Create Patient - Prehospital Notification</a:t>
            </a:r>
            <a:endParaRPr sz="3200" b="1" i="0" u="none" strike="noStrike" cap="none">
              <a:solidFill>
                <a:srgbClr val="0E0E0E"/>
              </a:solidFill>
              <a:latin typeface="Roboto"/>
              <a:ea typeface="Roboto"/>
              <a:cs typeface="Roboto"/>
              <a:sym typeface="Roboto"/>
            </a:endParaRPr>
          </a:p>
        </p:txBody>
      </p:sp>
      <p:sp>
        <p:nvSpPr>
          <p:cNvPr id="155" name="Google Shape;155;p14"/>
          <p:cNvSpPr txBox="1"/>
          <p:nvPr/>
        </p:nvSpPr>
        <p:spPr>
          <a:xfrm>
            <a:off x="737525" y="967700"/>
            <a:ext cx="4601400" cy="4590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1900" b="1" i="1">
                <a:solidFill>
                  <a:schemeClr val="accent4"/>
                </a:solidFill>
                <a:latin typeface="Roboto"/>
                <a:ea typeface="Roboto"/>
                <a:cs typeface="Roboto"/>
                <a:sym typeface="Roboto"/>
              </a:rPr>
              <a:t>Scan</a:t>
            </a:r>
            <a:r>
              <a:rPr lang="en-ID" sz="1900" b="1">
                <a:solidFill>
                  <a:srgbClr val="515151"/>
                </a:solidFill>
                <a:latin typeface="Roboto"/>
                <a:ea typeface="Roboto"/>
                <a:cs typeface="Roboto"/>
                <a:sym typeface="Roboto"/>
              </a:rPr>
              <a:t> Wristband - Create Patient</a:t>
            </a:r>
            <a:endParaRPr sz="9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a:t>
            </a:r>
            <a:r>
              <a:rPr lang="en-ID" sz="1500" b="1" i="1">
                <a:solidFill>
                  <a:srgbClr val="676767"/>
                </a:solidFill>
                <a:latin typeface="Roboto"/>
                <a:ea typeface="Roboto"/>
                <a:cs typeface="Roboto"/>
                <a:sym typeface="Roboto"/>
              </a:rPr>
              <a:t>NEW </a:t>
            </a:r>
            <a:r>
              <a:rPr lang="en-ID" sz="1500">
                <a:solidFill>
                  <a:srgbClr val="676767"/>
                </a:solidFill>
                <a:latin typeface="Roboto"/>
                <a:ea typeface="Roboto"/>
                <a:cs typeface="Roboto"/>
                <a:sym typeface="Roboto"/>
              </a:rPr>
              <a:t>if not using Patient Movement wristband</a:t>
            </a:r>
            <a:endParaRPr sz="1500">
              <a:solidFill>
                <a:srgbClr val="515151"/>
              </a:solidFill>
              <a:latin typeface="Roboto"/>
              <a:ea typeface="Roboto"/>
              <a:cs typeface="Roboto"/>
              <a:sym typeface="Roboto"/>
            </a:endParaRPr>
          </a:p>
          <a:p>
            <a:pPr marL="0" marR="0" lvl="0" indent="0" algn="l" rtl="0">
              <a:lnSpc>
                <a:spcPct val="120000"/>
              </a:lnSpc>
              <a:spcBef>
                <a:spcPts val="600"/>
              </a:spcBef>
              <a:spcAft>
                <a:spcPts val="0"/>
              </a:spcAft>
              <a:buNone/>
            </a:pPr>
            <a:r>
              <a:rPr lang="en-ID" sz="1900" b="1" i="1">
                <a:solidFill>
                  <a:schemeClr val="accent1"/>
                </a:solidFill>
                <a:latin typeface="Roboto"/>
                <a:ea typeface="Roboto"/>
                <a:cs typeface="Roboto"/>
                <a:sym typeface="Roboto"/>
              </a:rPr>
              <a:t>Scan</a:t>
            </a:r>
            <a:r>
              <a:rPr lang="en-ID" sz="1900" b="1">
                <a:solidFill>
                  <a:srgbClr val="515151"/>
                </a:solidFill>
                <a:latin typeface="Roboto"/>
                <a:ea typeface="Roboto"/>
                <a:cs typeface="Roboto"/>
                <a:sym typeface="Roboto"/>
              </a:rPr>
              <a:t> Driver’s License - Demographics</a:t>
            </a:r>
            <a:endParaRPr sz="18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Enter demographics manually if not available</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a:solidFill>
                  <a:schemeClr val="accent1"/>
                </a:solidFill>
                <a:latin typeface="Roboto"/>
                <a:ea typeface="Roboto"/>
                <a:cs typeface="Roboto"/>
                <a:sym typeface="Roboto"/>
              </a:rPr>
              <a:t>Photos</a:t>
            </a:r>
            <a:endParaRPr sz="600" b="1" i="1">
              <a:solidFill>
                <a:schemeClr val="accent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b="1" i="1">
                <a:solidFill>
                  <a:srgbClr val="676767"/>
                </a:solidFill>
                <a:latin typeface="Roboto"/>
                <a:ea typeface="Roboto"/>
                <a:cs typeface="Roboto"/>
                <a:sym typeface="Roboto"/>
              </a:rPr>
              <a:t>Images</a:t>
            </a:r>
            <a:r>
              <a:rPr lang="en-ID" sz="1500">
                <a:solidFill>
                  <a:srgbClr val="676767"/>
                </a:solidFill>
                <a:latin typeface="Roboto"/>
                <a:ea typeface="Roboto"/>
                <a:cs typeface="Roboto"/>
                <a:sym typeface="Roboto"/>
              </a:rPr>
              <a:t>:  Patient, scene, paperwork…</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ECG</a:t>
            </a:r>
            <a:r>
              <a:rPr lang="en-ID" sz="1500">
                <a:solidFill>
                  <a:srgbClr val="676767"/>
                </a:solidFill>
                <a:latin typeface="Roboto"/>
                <a:ea typeface="Roboto"/>
                <a:cs typeface="Roboto"/>
                <a:sym typeface="Roboto"/>
              </a:rPr>
              <a:t>: Photo or attach from monitor</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a:solidFill>
                  <a:srgbClr val="515151"/>
                </a:solidFill>
                <a:latin typeface="Roboto"/>
                <a:ea typeface="Roboto"/>
                <a:cs typeface="Roboto"/>
                <a:sym typeface="Roboto"/>
              </a:rPr>
              <a:t>Patient Type</a:t>
            </a:r>
            <a:endParaRPr sz="13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Select General</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Upgrade as needed anytime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a:solidFill>
                  <a:schemeClr val="accent1"/>
                </a:solidFill>
                <a:latin typeface="Roboto"/>
                <a:ea typeface="Roboto"/>
                <a:cs typeface="Roboto"/>
                <a:sym typeface="Roboto"/>
              </a:rPr>
              <a:t>Voice to Text</a:t>
            </a:r>
            <a:r>
              <a:rPr lang="en-ID" sz="1900" b="1">
                <a:solidFill>
                  <a:srgbClr val="515151"/>
                </a:solidFill>
                <a:latin typeface="Roboto"/>
                <a:ea typeface="Roboto"/>
                <a:cs typeface="Roboto"/>
                <a:sym typeface="Roboto"/>
              </a:rPr>
              <a:t> </a:t>
            </a:r>
            <a:r>
              <a:rPr lang="en-ID" sz="1900">
                <a:solidFill>
                  <a:srgbClr val="515151"/>
                </a:solidFill>
                <a:latin typeface="Roboto"/>
                <a:ea typeface="Roboto"/>
                <a:cs typeface="Roboto"/>
                <a:sym typeface="Roboto"/>
              </a:rPr>
              <a:t>additional details</a:t>
            </a:r>
            <a:endParaRPr sz="1900">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Dictate your normal prehospital report</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156" name="Google Shape;156;p14"/>
          <p:cNvPicPr preferRelativeResize="0"/>
          <p:nvPr/>
        </p:nvPicPr>
        <p:blipFill rotWithShape="1">
          <a:blip r:embed="rId4">
            <a:alphaModFix/>
          </a:blip>
          <a:srcRect t="4197" b="59740"/>
          <a:stretch/>
        </p:blipFill>
        <p:spPr>
          <a:xfrm>
            <a:off x="5338800" y="1289075"/>
            <a:ext cx="2027100" cy="158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57" name="Google Shape;157;p14"/>
          <p:cNvPicPr preferRelativeResize="0"/>
          <p:nvPr/>
        </p:nvPicPr>
        <p:blipFill rotWithShape="1">
          <a:blip r:embed="rId5">
            <a:alphaModFix/>
          </a:blip>
          <a:srcRect/>
          <a:stretch/>
        </p:blipFill>
        <p:spPr>
          <a:xfrm>
            <a:off x="406360" y="3678347"/>
            <a:ext cx="353886" cy="353886"/>
          </a:xfrm>
          <a:prstGeom prst="rect">
            <a:avLst/>
          </a:prstGeom>
          <a:noFill/>
          <a:ln>
            <a:noFill/>
          </a:ln>
          <a:effectLst>
            <a:outerShdw blurRad="50800" dist="38100" dir="2700000" algn="tl" rotWithShape="0">
              <a:srgbClr val="000000">
                <a:alpha val="40000"/>
              </a:srgbClr>
            </a:outerShdw>
          </a:effectLst>
        </p:spPr>
      </p:pic>
      <p:pic>
        <p:nvPicPr>
          <p:cNvPr id="158" name="Google Shape;158;p14"/>
          <p:cNvPicPr preferRelativeResize="0"/>
          <p:nvPr/>
        </p:nvPicPr>
        <p:blipFill rotWithShape="1">
          <a:blip r:embed="rId6">
            <a:alphaModFix/>
          </a:blip>
          <a:srcRect/>
          <a:stretch/>
        </p:blipFill>
        <p:spPr>
          <a:xfrm>
            <a:off x="406360" y="4582381"/>
            <a:ext cx="353886" cy="353886"/>
          </a:xfrm>
          <a:prstGeom prst="rect">
            <a:avLst/>
          </a:prstGeom>
          <a:noFill/>
          <a:ln>
            <a:noFill/>
          </a:ln>
          <a:effectLst>
            <a:outerShdw blurRad="50800" dist="38100" dir="2700000" algn="tl" rotWithShape="0">
              <a:srgbClr val="000000">
                <a:alpha val="40000"/>
              </a:srgbClr>
            </a:outerShdw>
          </a:effectLst>
        </p:spPr>
      </p:pic>
      <p:pic>
        <p:nvPicPr>
          <p:cNvPr id="159" name="Google Shape;159;p14"/>
          <p:cNvPicPr preferRelativeResize="0"/>
          <p:nvPr/>
        </p:nvPicPr>
        <p:blipFill rotWithShape="1">
          <a:blip r:embed="rId7">
            <a:alphaModFix/>
          </a:blip>
          <a:srcRect t="4095" b="11807"/>
          <a:stretch/>
        </p:blipFill>
        <p:spPr>
          <a:xfrm>
            <a:off x="7522925" y="12940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60" name="Google Shape;160;p14"/>
          <p:cNvPicPr preferRelativeResize="0"/>
          <p:nvPr/>
        </p:nvPicPr>
        <p:blipFill rotWithShape="1">
          <a:blip r:embed="rId8">
            <a:alphaModFix/>
          </a:blip>
          <a:srcRect/>
          <a:stretch/>
        </p:blipFill>
        <p:spPr>
          <a:xfrm>
            <a:off x="406211" y="994275"/>
            <a:ext cx="354196" cy="354196"/>
          </a:xfrm>
          <a:prstGeom prst="rect">
            <a:avLst/>
          </a:prstGeom>
          <a:noFill/>
          <a:ln>
            <a:noFill/>
          </a:ln>
          <a:effectLst>
            <a:outerShdw blurRad="50800" dist="38100" dir="2700000" algn="tl" rotWithShape="0">
              <a:srgbClr val="000000">
                <a:alpha val="40000"/>
              </a:srgbClr>
            </a:outerShdw>
          </a:effectLst>
        </p:spPr>
      </p:pic>
      <p:pic>
        <p:nvPicPr>
          <p:cNvPr id="161" name="Google Shape;161;p14"/>
          <p:cNvPicPr preferRelativeResize="0"/>
          <p:nvPr/>
        </p:nvPicPr>
        <p:blipFill rotWithShape="1">
          <a:blip r:embed="rId9">
            <a:alphaModFix/>
          </a:blip>
          <a:srcRect/>
          <a:stretch/>
        </p:blipFill>
        <p:spPr>
          <a:xfrm>
            <a:off x="406360" y="1908997"/>
            <a:ext cx="353886" cy="353886"/>
          </a:xfrm>
          <a:prstGeom prst="rect">
            <a:avLst/>
          </a:prstGeom>
          <a:noFill/>
          <a:ln>
            <a:noFill/>
          </a:ln>
          <a:effectLst>
            <a:outerShdw blurRad="50800" dist="38100" dir="2700000" algn="tl" rotWithShape="0">
              <a:srgbClr val="000000">
                <a:alpha val="40000"/>
              </a:srgbClr>
            </a:outerShdw>
          </a:effectLst>
        </p:spPr>
      </p:pic>
      <p:pic>
        <p:nvPicPr>
          <p:cNvPr id="162" name="Google Shape;162;p14"/>
          <p:cNvPicPr preferRelativeResize="0"/>
          <p:nvPr/>
        </p:nvPicPr>
        <p:blipFill rotWithShape="1">
          <a:blip r:embed="rId10">
            <a:alphaModFix/>
          </a:blip>
          <a:srcRect/>
          <a:stretch/>
        </p:blipFill>
        <p:spPr>
          <a:xfrm>
            <a:off x="406360" y="2788475"/>
            <a:ext cx="353886" cy="353886"/>
          </a:xfrm>
          <a:prstGeom prst="rect">
            <a:avLst/>
          </a:prstGeom>
          <a:noFill/>
          <a:ln>
            <a:noFill/>
          </a:ln>
          <a:effectLst>
            <a:outerShdw blurRad="50800" dist="38100" dir="2700000" algn="tl" rotWithShape="0">
              <a:srgbClr val="000000">
                <a:alpha val="40000"/>
              </a:srgbClr>
            </a:outerShdw>
          </a:effectLst>
        </p:spPr>
      </p:pic>
      <p:pic>
        <p:nvPicPr>
          <p:cNvPr id="163" name="Google Shape;163;p14"/>
          <p:cNvPicPr preferRelativeResize="0"/>
          <p:nvPr/>
        </p:nvPicPr>
        <p:blipFill>
          <a:blip r:embed="rId11">
            <a:alphaModFix/>
          </a:blip>
          <a:stretch>
            <a:fillRect/>
          </a:stretch>
        </p:blipFill>
        <p:spPr>
          <a:xfrm>
            <a:off x="6740925" y="2238926"/>
            <a:ext cx="559125" cy="585000"/>
          </a:xfrm>
          <a:prstGeom prst="rect">
            <a:avLst/>
          </a:prstGeom>
          <a:noFill/>
          <a:ln>
            <a:noFill/>
          </a:ln>
          <a:effectLst>
            <a:outerShdw blurRad="190500" dist="88900" dir="2700000" algn="tl" rotWithShape="0">
              <a:srgbClr val="000000">
                <a:alpha val="20000"/>
              </a:srgbClr>
            </a:outerShdw>
          </a:effectLst>
        </p:spPr>
      </p:pic>
      <p:sp>
        <p:nvSpPr>
          <p:cNvPr id="164" name="Google Shape;164;p14"/>
          <p:cNvSpPr/>
          <p:nvPr/>
        </p:nvSpPr>
        <p:spPr>
          <a:xfrm>
            <a:off x="9747247" y="2375500"/>
            <a:ext cx="1960800" cy="7320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65" name="Google Shape;165;p14"/>
          <p:cNvPicPr preferRelativeResize="0"/>
          <p:nvPr/>
        </p:nvPicPr>
        <p:blipFill rotWithShape="1">
          <a:blip r:embed="rId6">
            <a:alphaModFix/>
          </a:blip>
          <a:srcRect/>
          <a:stretch/>
        </p:blipFill>
        <p:spPr>
          <a:xfrm>
            <a:off x="10632231" y="2101176"/>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theme/theme1.xml><?xml version="1.0" encoding="utf-8"?>
<a:theme xmlns:a="http://schemas.openxmlformats.org/drawingml/2006/main" name="Office Theme">
  <a:themeElements>
    <a:clrScheme name="Custom 4">
      <a:dk1>
        <a:srgbClr val="333333"/>
      </a:dk1>
      <a:lt1>
        <a:srgbClr val="FFFFFF"/>
      </a:lt1>
      <a:dk2>
        <a:srgbClr val="44546A"/>
      </a:dk2>
      <a:lt2>
        <a:srgbClr val="E7E6E6"/>
      </a:lt2>
      <a:accent1>
        <a:srgbClr val="B12028"/>
      </a:accent1>
      <a:accent2>
        <a:srgbClr val="5E5E5E"/>
      </a:accent2>
      <a:accent3>
        <a:srgbClr val="8A8A8A"/>
      </a:accent3>
      <a:accent4>
        <a:srgbClr val="B12028"/>
      </a:accent4>
      <a:accent5>
        <a:srgbClr val="FBE5E8"/>
      </a:accent5>
      <a:accent6>
        <a:srgbClr val="8A8A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1853</Words>
  <Application>Microsoft Macintosh PowerPoint</Application>
  <PresentationFormat>Widescreen</PresentationFormat>
  <Paragraphs>275</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Roboto</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Michele M Miller</cp:lastModifiedBy>
  <cp:revision>2</cp:revision>
  <dcterms:modified xsi:type="dcterms:W3CDTF">2025-02-26T19:41:25Z</dcterms:modified>
</cp:coreProperties>
</file>