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9" r:id="rId1"/>
  </p:sldMasterIdLst>
  <p:notesMasterIdLst>
    <p:notesMasterId r:id="rId11"/>
  </p:notesMasterIdLst>
  <p:sldIdLst>
    <p:sldId id="256" r:id="rId2"/>
    <p:sldId id="265" r:id="rId3"/>
    <p:sldId id="258" r:id="rId4"/>
    <p:sldId id="259" r:id="rId5"/>
    <p:sldId id="260" r:id="rId6"/>
    <p:sldId id="261" r:id="rId7"/>
    <p:sldId id="262" r:id="rId8"/>
    <p:sldId id="263" r:id="rId9"/>
    <p:sldId id="264" r:id="rId10"/>
  </p:sldIdLst>
  <p:sldSz cx="24387175" cy="13716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orient="horz" pos="4896" userDrawn="1">
          <p15:clr>
            <a:srgbClr val="A4A3A4"/>
          </p15:clr>
        </p15:guide>
        <p15:guide id="3" orient="horz" pos="5136" userDrawn="1">
          <p15:clr>
            <a:srgbClr val="A4A3A4"/>
          </p15:clr>
        </p15:guide>
        <p15:guide id="4" orient="horz" pos="7872" userDrawn="1">
          <p15:clr>
            <a:srgbClr val="A4A3A4"/>
          </p15:clr>
        </p15:guide>
        <p15:guide id="5" pos="14642" userDrawn="1">
          <p15:clr>
            <a:srgbClr val="A4A3A4"/>
          </p15:clr>
        </p15:guide>
        <p15:guide id="6" pos="11491" userDrawn="1">
          <p15:clr>
            <a:srgbClr val="A4A3A4"/>
          </p15:clr>
        </p15:guide>
        <p15:guide id="7" pos="11089" userDrawn="1">
          <p15:clr>
            <a:srgbClr val="A4A3A4"/>
          </p15:clr>
        </p15:guide>
        <p15:guide id="8" pos="7921" userDrawn="1">
          <p15:clr>
            <a:srgbClr val="A4A3A4"/>
          </p15:clr>
        </p15:guide>
        <p15:guide id="9" orient="horz" pos="1632" userDrawn="1">
          <p15:clr>
            <a:srgbClr val="A4A3A4"/>
          </p15:clr>
        </p15:guide>
        <p15:guide id="10" orient="horz" pos="1152" userDrawn="1">
          <p15:clr>
            <a:srgbClr val="A4A3A4"/>
          </p15:clr>
        </p15:guide>
        <p15:guide id="11" pos="864" userDrawn="1">
          <p15:clr>
            <a:srgbClr val="A4A3A4"/>
          </p15:clr>
        </p15:guide>
        <p15:guide id="12" pos="1488" userDrawn="1">
          <p15:clr>
            <a:srgbClr val="A4A3A4"/>
          </p15:clr>
        </p15:guide>
        <p15:guide id="13" pos="74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42"/>
    <p:restoredTop sz="94752"/>
  </p:normalViewPr>
  <p:slideViewPr>
    <p:cSldViewPr snapToGrid="0">
      <p:cViewPr>
        <p:scale>
          <a:sx n="84" d="100"/>
          <a:sy n="84" d="100"/>
        </p:scale>
        <p:origin x="464" y="1032"/>
      </p:cViewPr>
      <p:guideLst>
        <p:guide orient="horz" pos="2160"/>
        <p:guide orient="horz" pos="4896"/>
        <p:guide orient="horz" pos="5136"/>
        <p:guide orient="horz" pos="7872"/>
        <p:guide pos="14642"/>
        <p:guide pos="11491"/>
        <p:guide pos="11089"/>
        <p:guide pos="7921"/>
        <p:guide orient="horz" pos="1632"/>
        <p:guide orient="horz" pos="1152"/>
        <p:guide pos="864"/>
        <p:guide pos="1488"/>
        <p:guide pos="744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
        <p:cNvGrpSpPr/>
        <p:nvPr/>
      </p:nvGrpSpPr>
      <p:grpSpPr>
        <a:xfrm>
          <a:off x="0" y="0"/>
          <a:ext cx="0" cy="0"/>
          <a:chOff x="0" y="0"/>
          <a:chExt cx="0" cy="0"/>
        </a:xfrm>
      </p:grpSpPr>
      <p:sp>
        <p:nvSpPr>
          <p:cNvPr id="9" name="Google Shape;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ID" dirty="0">
                <a:solidFill>
                  <a:schemeClr val="dk1"/>
                </a:solidFill>
              </a:rPr>
              <a:t>The </a:t>
            </a:r>
            <a:r>
              <a:rPr lang="en-ID" b="1" dirty="0">
                <a:solidFill>
                  <a:schemeClr val="dk1"/>
                </a:solidFill>
              </a:rPr>
              <a:t>Patient List view</a:t>
            </a:r>
            <a:r>
              <a:rPr lang="en-ID" dirty="0">
                <a:solidFill>
                  <a:schemeClr val="dk1"/>
                </a:solidFill>
              </a:rPr>
              <a:t> is the main screen for daily operations. It displays all patient channels at your organization. If you have privileges at multiple organizations and have linked your accounts, you’ll see them listed separately by organization.</a:t>
            </a:r>
            <a:endParaRPr sz="1050" dirty="0">
              <a:solidFill>
                <a:srgbClr val="0E0E0E"/>
              </a:solidFill>
            </a:endParaRPr>
          </a:p>
          <a:p>
            <a:pPr marL="0" lvl="0" indent="0" algn="l" rtl="0">
              <a:lnSpc>
                <a:spcPct val="115000"/>
              </a:lnSpc>
              <a:spcBef>
                <a:spcPts val="1200"/>
              </a:spcBef>
              <a:spcAft>
                <a:spcPts val="0"/>
              </a:spcAft>
              <a:buClr>
                <a:schemeClr val="dk1"/>
              </a:buClr>
              <a:buSzPts val="1100"/>
              <a:buFont typeface="Arial"/>
              <a:buNone/>
            </a:pPr>
            <a:r>
              <a:rPr lang="en-ID" dirty="0">
                <a:solidFill>
                  <a:schemeClr val="dk1"/>
                </a:solidFill>
              </a:rPr>
              <a:t>To ensure the list you see is most relevant to your responsibilities, you can filter by status and time.</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ID" dirty="0">
                <a:solidFill>
                  <a:schemeClr val="dk1"/>
                </a:solidFill>
              </a:rPr>
              <a:t>By default, the list shows </a:t>
            </a:r>
            <a:r>
              <a:rPr lang="en-ID" b="1" dirty="0">
                <a:solidFill>
                  <a:schemeClr val="dk1"/>
                </a:solidFill>
              </a:rPr>
              <a:t>“My Patients”</a:t>
            </a:r>
            <a:r>
              <a:rPr lang="en-ID" dirty="0">
                <a:solidFill>
                  <a:schemeClr val="dk1"/>
                </a:solidFill>
              </a:rPr>
              <a:t>—these are patients assigned to you based on your call status and alerting preferences. A green channel indicates new information has been posted.</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ID" dirty="0">
                <a:solidFill>
                  <a:schemeClr val="dk1"/>
                </a:solidFill>
              </a:rPr>
              <a:t>If you have permission to view all patients, you can tap </a:t>
            </a:r>
            <a:r>
              <a:rPr lang="en-ID" b="1" dirty="0">
                <a:solidFill>
                  <a:schemeClr val="dk1"/>
                </a:solidFill>
              </a:rPr>
              <a:t>“All”</a:t>
            </a:r>
            <a:r>
              <a:rPr lang="en-ID" dirty="0">
                <a:solidFill>
                  <a:schemeClr val="dk1"/>
                </a:solidFill>
              </a:rPr>
              <a:t> to see every patient at your organization. This is especially useful during a shift change. For example, if a patient channel was added before you were on call, it won’t appear under </a:t>
            </a:r>
            <a:r>
              <a:rPr lang="en-ID" b="1" dirty="0">
                <a:solidFill>
                  <a:schemeClr val="dk1"/>
                </a:solidFill>
              </a:rPr>
              <a:t>“My Patients”</a:t>
            </a:r>
            <a:r>
              <a:rPr lang="en-ID" dirty="0">
                <a:solidFill>
                  <a:schemeClr val="dk1"/>
                </a:solidFill>
              </a:rPr>
              <a:t>—but by selecting </a:t>
            </a:r>
            <a:r>
              <a:rPr lang="en-ID" b="1" dirty="0">
                <a:solidFill>
                  <a:schemeClr val="dk1"/>
                </a:solidFill>
              </a:rPr>
              <a:t>“All,”</a:t>
            </a:r>
            <a:r>
              <a:rPr lang="en-ID" dirty="0">
                <a:solidFill>
                  <a:schemeClr val="dk1"/>
                </a:solidFill>
              </a:rPr>
              <a:t> you can find the patient and tap the bell icon in the upper right corner to assign yourself and start receiving alerts.</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ID" dirty="0">
                <a:solidFill>
                  <a:schemeClr val="dk1"/>
                </a:solidFill>
              </a:rPr>
              <a:t>You can also filter to see only patients activated for downstream care teams or those currently inbound to your facility. If you need to review or restart a recently stopped channel, simply select the </a:t>
            </a:r>
            <a:r>
              <a:rPr lang="en-ID" b="1" dirty="0">
                <a:solidFill>
                  <a:schemeClr val="dk1"/>
                </a:solidFill>
              </a:rPr>
              <a:t>“Stopped”</a:t>
            </a:r>
            <a:r>
              <a:rPr lang="en-ID" dirty="0">
                <a:solidFill>
                  <a:schemeClr val="dk1"/>
                </a:solidFill>
              </a:rPr>
              <a:t> filter.</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ID" dirty="0">
                <a:solidFill>
                  <a:schemeClr val="dk1"/>
                </a:solidFill>
              </a:rPr>
              <a:t>Lastly, you can use </a:t>
            </a:r>
            <a:r>
              <a:rPr lang="en-ID" b="1" dirty="0">
                <a:solidFill>
                  <a:schemeClr val="dk1"/>
                </a:solidFill>
              </a:rPr>
              <a:t>Time Filters</a:t>
            </a:r>
            <a:r>
              <a:rPr lang="en-ID" dirty="0">
                <a:solidFill>
                  <a:schemeClr val="dk1"/>
                </a:solidFill>
              </a:rPr>
              <a:t> to narrow the list to patients from the last 12 hours, or from 1, 2, 7, or 30 days.</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050" dirty="0">
              <a:solidFill>
                <a:srgbClr val="0E0E0E"/>
              </a:solidFill>
            </a:endParaRPr>
          </a:p>
        </p:txBody>
      </p:sp>
      <p:sp>
        <p:nvSpPr>
          <p:cNvPr id="10" name="Google Shape;1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a:extLst>
            <a:ext uri="{FF2B5EF4-FFF2-40B4-BE49-F238E27FC236}">
              <a16:creationId xmlns:a16="http://schemas.microsoft.com/office/drawing/2014/main" id="{A3279F11-0A2F-850D-BEE9-4ED8C38C8A1C}"/>
            </a:ext>
          </a:extLst>
        </p:cNvPr>
        <p:cNvGrpSpPr/>
        <p:nvPr/>
      </p:nvGrpSpPr>
      <p:grpSpPr>
        <a:xfrm>
          <a:off x="0" y="0"/>
          <a:ext cx="0" cy="0"/>
          <a:chOff x="0" y="0"/>
          <a:chExt cx="0" cy="0"/>
        </a:xfrm>
      </p:grpSpPr>
      <p:sp>
        <p:nvSpPr>
          <p:cNvPr id="22" name="Google Shape;22;g3325f376827_0_2:notes">
            <a:extLst>
              <a:ext uri="{FF2B5EF4-FFF2-40B4-BE49-F238E27FC236}">
                <a16:creationId xmlns:a16="http://schemas.microsoft.com/office/drawing/2014/main" id="{BB4C26AD-4692-4F94-FF5F-160CF2D270F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ID">
                <a:solidFill>
                  <a:schemeClr val="dk1"/>
                </a:solidFill>
              </a:rPr>
              <a:t>By default, the list shows </a:t>
            </a:r>
            <a:r>
              <a:rPr lang="en-ID" b="1">
                <a:solidFill>
                  <a:schemeClr val="dk1"/>
                </a:solidFill>
              </a:rPr>
              <a:t>“My Patients”</a:t>
            </a:r>
            <a:r>
              <a:rPr lang="en-ID">
                <a:solidFill>
                  <a:schemeClr val="dk1"/>
                </a:solidFill>
              </a:rPr>
              <a:t>—these are patients assigned to you based on your call status and alerting preferences.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050">
              <a:solidFill>
                <a:srgbClr val="0E0E0E"/>
              </a:solidFill>
            </a:endParaRPr>
          </a:p>
        </p:txBody>
      </p:sp>
      <p:sp>
        <p:nvSpPr>
          <p:cNvPr id="23" name="Google Shape;23;g3325f376827_0_2:notes">
            <a:extLst>
              <a:ext uri="{FF2B5EF4-FFF2-40B4-BE49-F238E27FC236}">
                <a16:creationId xmlns:a16="http://schemas.microsoft.com/office/drawing/2014/main" id="{E16F8C8C-351A-BF87-4C8B-C19BBA3059A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15288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g3325f376827_0_3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ID">
                <a:solidFill>
                  <a:schemeClr val="dk1"/>
                </a:solidFill>
              </a:rPr>
              <a:t>A green channel indicates new information has been posted.</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050">
              <a:solidFill>
                <a:srgbClr val="0E0E0E"/>
              </a:solidFill>
            </a:endParaRPr>
          </a:p>
        </p:txBody>
      </p:sp>
      <p:sp>
        <p:nvSpPr>
          <p:cNvPr id="34" name="Google Shape;34;g3325f376827_0_3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3325f376827_0_4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ID">
                <a:solidFill>
                  <a:schemeClr val="dk1"/>
                </a:solidFill>
              </a:rPr>
              <a:t>If you have permission to view all patients, you can tap </a:t>
            </a:r>
            <a:r>
              <a:rPr lang="en-ID" b="1">
                <a:solidFill>
                  <a:schemeClr val="dk1"/>
                </a:solidFill>
              </a:rPr>
              <a:t>“All”</a:t>
            </a:r>
            <a:r>
              <a:rPr lang="en-ID">
                <a:solidFill>
                  <a:schemeClr val="dk1"/>
                </a:solidFill>
              </a:rPr>
              <a:t> to see every patient at your organization. This is especially useful during a shift change. For example, if a patient channel was added before you were on call, it won’t appear under </a:t>
            </a:r>
            <a:r>
              <a:rPr lang="en-ID" b="1">
                <a:solidFill>
                  <a:schemeClr val="dk1"/>
                </a:solidFill>
              </a:rPr>
              <a:t>“My Patients”</a:t>
            </a:r>
            <a:r>
              <a:rPr lang="en-ID">
                <a:solidFill>
                  <a:schemeClr val="dk1"/>
                </a:solidFill>
              </a:rPr>
              <a:t>—but by selecting </a:t>
            </a:r>
            <a:r>
              <a:rPr lang="en-ID" b="1">
                <a:solidFill>
                  <a:schemeClr val="dk1"/>
                </a:solidFill>
              </a:rPr>
              <a:t>“All,”</a:t>
            </a:r>
            <a:endParaRPr sz="1050">
              <a:solidFill>
                <a:srgbClr val="0E0E0E"/>
              </a:solidFill>
            </a:endParaRPr>
          </a:p>
        </p:txBody>
      </p:sp>
      <p:sp>
        <p:nvSpPr>
          <p:cNvPr id="45" name="Google Shape;45;g3325f376827_0_4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325f376827_0_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ID">
                <a:solidFill>
                  <a:schemeClr val="dk1"/>
                </a:solidFill>
              </a:rPr>
              <a:t>you can find the patient and tap the bell icon in the upper right corner to assign yourself and start receiving alerts.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050">
              <a:solidFill>
                <a:srgbClr val="0E0E0E"/>
              </a:solidFill>
            </a:endParaRPr>
          </a:p>
        </p:txBody>
      </p:sp>
      <p:sp>
        <p:nvSpPr>
          <p:cNvPr id="58" name="Google Shape;58;g3325f376827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325f376827_0_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ID">
                <a:solidFill>
                  <a:schemeClr val="dk1"/>
                </a:solidFill>
              </a:rPr>
              <a:t>You can also filter to see only patients activated for downstream care teams</a:t>
            </a:r>
            <a:endParaRPr sz="1050">
              <a:solidFill>
                <a:srgbClr val="0E0E0E"/>
              </a:solidFill>
            </a:endParaRPr>
          </a:p>
        </p:txBody>
      </p:sp>
      <p:sp>
        <p:nvSpPr>
          <p:cNvPr id="75" name="Google Shape;75;g3325f376827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325f376827_0_1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ID">
                <a:solidFill>
                  <a:schemeClr val="dk1"/>
                </a:solidFill>
              </a:rPr>
              <a:t>or those currently inbound to your facility. </a:t>
            </a:r>
            <a:endParaRPr sz="1050">
              <a:solidFill>
                <a:srgbClr val="0E0E0E"/>
              </a:solidFill>
            </a:endParaRPr>
          </a:p>
        </p:txBody>
      </p:sp>
      <p:sp>
        <p:nvSpPr>
          <p:cNvPr id="86" name="Google Shape;86;g3325f376827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325f376827_0_1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ID">
                <a:solidFill>
                  <a:schemeClr val="dk1"/>
                </a:solidFill>
              </a:rPr>
              <a:t>If you need to review or restart a recently stopped channel, simply select the </a:t>
            </a:r>
            <a:r>
              <a:rPr lang="en-ID" b="1">
                <a:solidFill>
                  <a:schemeClr val="dk1"/>
                </a:solidFill>
              </a:rPr>
              <a:t>“Stopped”</a:t>
            </a:r>
            <a:r>
              <a:rPr lang="en-ID">
                <a:solidFill>
                  <a:schemeClr val="dk1"/>
                </a:solidFill>
              </a:rPr>
              <a:t> filter.</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050">
              <a:solidFill>
                <a:srgbClr val="0E0E0E"/>
              </a:solidFill>
            </a:endParaRPr>
          </a:p>
        </p:txBody>
      </p:sp>
      <p:sp>
        <p:nvSpPr>
          <p:cNvPr id="97" name="Google Shape;97;g3325f376827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325f376827_0_2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ID">
                <a:solidFill>
                  <a:schemeClr val="dk1"/>
                </a:solidFill>
              </a:rPr>
              <a:t>Lastly, you can use </a:t>
            </a:r>
            <a:r>
              <a:rPr lang="en-ID" b="1">
                <a:solidFill>
                  <a:schemeClr val="dk1"/>
                </a:solidFill>
              </a:rPr>
              <a:t>Time Filters</a:t>
            </a:r>
            <a:r>
              <a:rPr lang="en-ID">
                <a:solidFill>
                  <a:schemeClr val="dk1"/>
                </a:solidFill>
              </a:rPr>
              <a:t> to narrow the list to patients from the last 12 hours, or from 1, 2, 7, or 30 days.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050">
              <a:solidFill>
                <a:srgbClr val="0E0E0E"/>
              </a:solidFill>
            </a:endParaRPr>
          </a:p>
        </p:txBody>
      </p:sp>
      <p:sp>
        <p:nvSpPr>
          <p:cNvPr id="107" name="Google Shape;107;g3325f376827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3">
            <a:alphaModFix/>
          </a:blip>
          <a:srcRect/>
          <a:stretch/>
        </p:blipFill>
        <p:spPr>
          <a:xfrm>
            <a:off x="21018162" y="916013"/>
            <a:ext cx="2554745" cy="6741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
        <p:cNvGrpSpPr/>
        <p:nvPr/>
      </p:nvGrpSpPr>
      <p:grpSpPr>
        <a:xfrm>
          <a:off x="0" y="0"/>
          <a:ext cx="0" cy="0"/>
          <a:chOff x="0" y="0"/>
          <a:chExt cx="0" cy="0"/>
        </a:xfrm>
      </p:grpSpPr>
      <p:sp>
        <p:nvSpPr>
          <p:cNvPr id="12" name="Google Shape;12;p3"/>
          <p:cNvSpPr txBox="1"/>
          <p:nvPr/>
        </p:nvSpPr>
        <p:spPr>
          <a:xfrm>
            <a:off x="583287" y="605300"/>
            <a:ext cx="16957953" cy="1169470"/>
          </a:xfrm>
          <a:prstGeom prst="rect">
            <a:avLst/>
          </a:prstGeom>
          <a:noFill/>
          <a:ln>
            <a:noFill/>
          </a:ln>
        </p:spPr>
        <p:txBody>
          <a:bodyPr spcFirstLastPara="1" wrap="square" lIns="182850" tIns="91400" rIns="182850" bIns="91400" anchor="t" anchorCtr="0">
            <a:spAutoFit/>
          </a:bodyPr>
          <a:lstStyle/>
          <a:p>
            <a:pPr>
              <a:buSzPts val="3200"/>
            </a:pPr>
            <a:r>
              <a:rPr lang="en-ID" sz="6400" b="1" dirty="0">
                <a:solidFill>
                  <a:schemeClr val="accent1"/>
                </a:solidFill>
                <a:latin typeface="Roboto"/>
                <a:ea typeface="Roboto"/>
                <a:cs typeface="Roboto"/>
                <a:sym typeface="Roboto"/>
              </a:rPr>
              <a:t>Emergency Dept | </a:t>
            </a:r>
            <a:r>
              <a:rPr lang="en-ID" sz="6400" b="1" dirty="0">
                <a:solidFill>
                  <a:srgbClr val="0E0E0E"/>
                </a:solidFill>
                <a:latin typeface="Roboto"/>
                <a:ea typeface="Roboto"/>
                <a:cs typeface="Roboto"/>
                <a:sym typeface="Roboto"/>
              </a:rPr>
              <a:t>Patient List - Mobile </a:t>
            </a:r>
            <a:endParaRPr sz="6400" b="1" dirty="0">
              <a:solidFill>
                <a:srgbClr val="0E0E0E"/>
              </a:solidFill>
              <a:latin typeface="Roboto"/>
              <a:ea typeface="Roboto"/>
              <a:cs typeface="Roboto"/>
              <a:sym typeface="Roboto"/>
            </a:endParaRPr>
          </a:p>
        </p:txBody>
      </p:sp>
      <p:sp>
        <p:nvSpPr>
          <p:cNvPr id="13" name="Google Shape;13;p3"/>
          <p:cNvSpPr txBox="1"/>
          <p:nvPr/>
        </p:nvSpPr>
        <p:spPr>
          <a:xfrm>
            <a:off x="1781441" y="1811600"/>
            <a:ext cx="10988400" cy="7325001"/>
          </a:xfrm>
          <a:prstGeom prst="rect">
            <a:avLst/>
          </a:prstGeom>
          <a:noFill/>
          <a:ln>
            <a:noFill/>
          </a:ln>
        </p:spPr>
        <p:txBody>
          <a:bodyPr spcFirstLastPara="1" wrap="square" lIns="182850" tIns="91400" rIns="182850" bIns="91400" anchor="t" anchorCtr="0">
            <a:spAutoFit/>
          </a:bodyPr>
          <a:lstStyle/>
          <a:p>
            <a:pPr>
              <a:buSzPts val="2200"/>
            </a:pPr>
            <a:r>
              <a:rPr lang="en-ID" sz="4400" b="1" dirty="0">
                <a:solidFill>
                  <a:srgbClr val="515151"/>
                </a:solidFill>
                <a:latin typeface="Roboto"/>
                <a:ea typeface="Roboto"/>
                <a:cs typeface="Roboto"/>
                <a:sym typeface="Roboto"/>
              </a:rPr>
              <a:t>Status Filters</a:t>
            </a:r>
            <a:endParaRPr sz="2400" dirty="0"/>
          </a:p>
          <a:p>
            <a:pPr marL="12700">
              <a:buClr>
                <a:srgbClr val="515151"/>
              </a:buClr>
              <a:buSzPts val="1500"/>
            </a:pPr>
            <a:r>
              <a:rPr lang="en-ID" sz="3000" dirty="0">
                <a:solidFill>
                  <a:srgbClr val="0070C0"/>
                </a:solidFill>
                <a:latin typeface="Roboto Medium" panose="02000000000000000000" pitchFamily="2" charset="0"/>
                <a:ea typeface="Roboto Medium" panose="02000000000000000000" pitchFamily="2" charset="0"/>
                <a:cs typeface="Roboto Medium" panose="02000000000000000000" pitchFamily="2" charset="0"/>
                <a:sym typeface="Roboto"/>
              </a:rPr>
              <a:t>My Patients</a:t>
            </a:r>
            <a:endParaRPr sz="3000" dirty="0">
              <a:solidFill>
                <a:srgbClr val="0070C0"/>
              </a:solidFill>
              <a:latin typeface="Roboto Medium" panose="02000000000000000000" pitchFamily="2" charset="0"/>
              <a:ea typeface="Roboto Medium" panose="02000000000000000000" pitchFamily="2" charset="0"/>
              <a:cs typeface="Roboto Medium" panose="02000000000000000000" pitchFamily="2" charset="0"/>
              <a:sym typeface="Roboto"/>
            </a:endParaRPr>
          </a:p>
          <a:p>
            <a:pPr marL="742950" indent="-341313">
              <a:buClr>
                <a:srgbClr val="515151"/>
              </a:buClr>
              <a:buSzPct val="100000"/>
              <a:buFont typeface="Arial" panose="020B0604020202020204" pitchFamily="34" charset="0"/>
              <a:buChar char="•"/>
            </a:pPr>
            <a:r>
              <a:rPr lang="en-ID" sz="3000" dirty="0">
                <a:solidFill>
                  <a:srgbClr val="515151"/>
                </a:solidFill>
                <a:latin typeface="Roboto"/>
                <a:ea typeface="Roboto"/>
                <a:cs typeface="Roboto"/>
                <a:sym typeface="Roboto"/>
              </a:rPr>
              <a:t>Patients assigned to you</a:t>
            </a:r>
            <a:endParaRPr sz="3000" dirty="0">
              <a:solidFill>
                <a:srgbClr val="515151"/>
              </a:solidFill>
              <a:latin typeface="Roboto"/>
              <a:ea typeface="Roboto"/>
              <a:cs typeface="Roboto"/>
              <a:sym typeface="Roboto"/>
            </a:endParaRPr>
          </a:p>
          <a:p>
            <a:pPr marL="742950" indent="-341313">
              <a:buClr>
                <a:srgbClr val="515151"/>
              </a:buClr>
              <a:buSzPct val="100000"/>
              <a:buFont typeface="Arial" panose="020B0604020202020204" pitchFamily="34" charset="0"/>
              <a:buChar char="•"/>
            </a:pPr>
            <a:r>
              <a:rPr lang="en-ID" sz="3000" dirty="0">
                <a:solidFill>
                  <a:srgbClr val="515151"/>
                </a:solidFill>
                <a:latin typeface="Roboto"/>
                <a:ea typeface="Roboto"/>
                <a:cs typeface="Roboto"/>
                <a:sym typeface="Roboto"/>
              </a:rPr>
              <a:t>Green = New Information</a:t>
            </a:r>
            <a:endParaRPr sz="3000" dirty="0">
              <a:solidFill>
                <a:srgbClr val="515151"/>
              </a:solidFill>
              <a:latin typeface="Roboto"/>
              <a:ea typeface="Roboto"/>
              <a:cs typeface="Roboto"/>
              <a:sym typeface="Roboto"/>
            </a:endParaRPr>
          </a:p>
          <a:p>
            <a:pPr marL="12700">
              <a:spcBef>
                <a:spcPts val="1800"/>
              </a:spcBef>
              <a:buClr>
                <a:srgbClr val="515151"/>
              </a:buClr>
              <a:buSzPts val="1500"/>
            </a:pPr>
            <a:r>
              <a:rPr lang="en-ID" sz="3000" dirty="0">
                <a:solidFill>
                  <a:srgbClr val="0070C0"/>
                </a:solidFill>
                <a:latin typeface="Roboto Medium" panose="02000000000000000000" pitchFamily="2" charset="0"/>
                <a:ea typeface="Roboto Medium" panose="02000000000000000000" pitchFamily="2" charset="0"/>
                <a:cs typeface="Roboto Medium" panose="02000000000000000000" pitchFamily="2" charset="0"/>
                <a:sym typeface="Roboto"/>
              </a:rPr>
              <a:t>All</a:t>
            </a:r>
            <a:endParaRPr sz="3000" dirty="0">
              <a:solidFill>
                <a:srgbClr val="0070C0"/>
              </a:solidFill>
              <a:latin typeface="Roboto Medium" panose="02000000000000000000" pitchFamily="2" charset="0"/>
              <a:ea typeface="Roboto Medium" panose="02000000000000000000" pitchFamily="2" charset="0"/>
              <a:cs typeface="Roboto Medium" panose="02000000000000000000" pitchFamily="2" charset="0"/>
              <a:sym typeface="Roboto"/>
            </a:endParaRPr>
          </a:p>
          <a:p>
            <a:pPr marL="742950" lvl="1" indent="-341313">
              <a:buClr>
                <a:srgbClr val="515151"/>
              </a:buClr>
              <a:buSzPct val="100000"/>
              <a:buFont typeface="Arial" panose="020B0604020202020204" pitchFamily="34" charset="0"/>
              <a:buChar char="•"/>
            </a:pPr>
            <a:r>
              <a:rPr lang="en-ID" sz="3000" dirty="0">
                <a:solidFill>
                  <a:srgbClr val="515151"/>
                </a:solidFill>
                <a:latin typeface="Roboto"/>
                <a:ea typeface="Roboto"/>
                <a:cs typeface="Roboto"/>
                <a:sym typeface="Roboto"/>
              </a:rPr>
              <a:t>All patients at your organization(s)</a:t>
            </a:r>
          </a:p>
          <a:p>
            <a:pPr marL="1490662" lvl="3" indent="-457200">
              <a:buClr>
                <a:srgbClr val="515151"/>
              </a:buClr>
              <a:buSzPct val="100000"/>
              <a:buFont typeface="System Font Regular"/>
              <a:buChar char="-"/>
            </a:pPr>
            <a:r>
              <a:rPr lang="en-ID" sz="3000" dirty="0">
                <a:solidFill>
                  <a:srgbClr val="515151"/>
                </a:solidFill>
                <a:latin typeface="Roboto"/>
                <a:ea typeface="Roboto"/>
                <a:cs typeface="Roboto"/>
                <a:sym typeface="Roboto"/>
              </a:rPr>
              <a:t>If granted privileges</a:t>
            </a:r>
            <a:endParaRPr sz="3000" dirty="0">
              <a:solidFill>
                <a:srgbClr val="515151"/>
              </a:solidFill>
              <a:latin typeface="Roboto"/>
              <a:ea typeface="Roboto"/>
              <a:cs typeface="Roboto"/>
              <a:sym typeface="Roboto"/>
            </a:endParaRPr>
          </a:p>
          <a:p>
            <a:pPr marL="742950" lvl="1" indent="-341313">
              <a:buClr>
                <a:srgbClr val="515151"/>
              </a:buClr>
              <a:buSzPct val="100000"/>
              <a:buFont typeface="Arial" panose="020B0604020202020204" pitchFamily="34" charset="0"/>
              <a:buChar char="•"/>
            </a:pPr>
            <a:r>
              <a:rPr lang="en-ID" sz="3000" dirty="0">
                <a:solidFill>
                  <a:srgbClr val="515151"/>
                </a:solidFill>
                <a:latin typeface="Roboto"/>
                <a:ea typeface="Roboto"/>
                <a:cs typeface="Roboto"/>
                <a:sym typeface="Roboto"/>
              </a:rPr>
              <a:t>Logs you have viewed</a:t>
            </a:r>
            <a:endParaRPr sz="3000" dirty="0">
              <a:solidFill>
                <a:srgbClr val="515151"/>
              </a:solidFill>
              <a:latin typeface="Roboto"/>
              <a:ea typeface="Roboto"/>
              <a:cs typeface="Roboto"/>
              <a:sym typeface="Roboto"/>
            </a:endParaRPr>
          </a:p>
          <a:p>
            <a:pPr marL="742950" lvl="1" indent="-341313">
              <a:buClr>
                <a:srgbClr val="515151"/>
              </a:buClr>
              <a:buSzPct val="100000"/>
              <a:buFont typeface="Arial" panose="020B0604020202020204" pitchFamily="34" charset="0"/>
              <a:buChar char="•"/>
            </a:pPr>
            <a:r>
              <a:rPr lang="en-ID" sz="3000" dirty="0">
                <a:solidFill>
                  <a:srgbClr val="515151"/>
                </a:solidFill>
                <a:latin typeface="Roboto"/>
                <a:ea typeface="Roboto"/>
                <a:cs typeface="Roboto"/>
                <a:sym typeface="Roboto"/>
              </a:rPr>
              <a:t>Able to assign to yourself and receive future alerts</a:t>
            </a:r>
            <a:endParaRPr sz="3000" dirty="0">
              <a:solidFill>
                <a:srgbClr val="515151"/>
              </a:solidFill>
              <a:latin typeface="Roboto"/>
              <a:ea typeface="Roboto"/>
              <a:cs typeface="Roboto"/>
              <a:sym typeface="Roboto"/>
            </a:endParaRPr>
          </a:p>
          <a:p>
            <a:pPr marL="12700">
              <a:spcBef>
                <a:spcPts val="1800"/>
              </a:spcBef>
              <a:buClr>
                <a:srgbClr val="515151"/>
              </a:buClr>
              <a:buSzPts val="1500"/>
            </a:pPr>
            <a:r>
              <a:rPr lang="en-ID" sz="3000" dirty="0">
                <a:solidFill>
                  <a:srgbClr val="0070C0"/>
                </a:solidFill>
                <a:latin typeface="Roboto Medium" panose="02000000000000000000" pitchFamily="2" charset="0"/>
                <a:ea typeface="Roboto Medium" panose="02000000000000000000" pitchFamily="2" charset="0"/>
                <a:cs typeface="Roboto Medium" panose="02000000000000000000" pitchFamily="2" charset="0"/>
                <a:sym typeface="Roboto"/>
              </a:rPr>
              <a:t>Active</a:t>
            </a:r>
            <a:endParaRPr sz="3000" dirty="0">
              <a:solidFill>
                <a:srgbClr val="0070C0"/>
              </a:solidFill>
              <a:latin typeface="Roboto Medium" panose="02000000000000000000" pitchFamily="2" charset="0"/>
              <a:ea typeface="Roboto Medium" panose="02000000000000000000" pitchFamily="2" charset="0"/>
              <a:cs typeface="Roboto Medium" panose="02000000000000000000" pitchFamily="2" charset="0"/>
              <a:sym typeface="Roboto"/>
            </a:endParaRPr>
          </a:p>
          <a:p>
            <a:pPr marL="12700">
              <a:spcBef>
                <a:spcPts val="1800"/>
              </a:spcBef>
              <a:buClr>
                <a:srgbClr val="515151"/>
              </a:buClr>
              <a:buSzPts val="1500"/>
            </a:pPr>
            <a:r>
              <a:rPr lang="en-ID" sz="3000" dirty="0">
                <a:solidFill>
                  <a:srgbClr val="0070C0"/>
                </a:solidFill>
                <a:latin typeface="Roboto Medium" panose="02000000000000000000" pitchFamily="2" charset="0"/>
                <a:ea typeface="Roboto Medium" panose="02000000000000000000" pitchFamily="2" charset="0"/>
                <a:cs typeface="Roboto Medium" panose="02000000000000000000" pitchFamily="2" charset="0"/>
                <a:sym typeface="Roboto"/>
              </a:rPr>
              <a:t>Inbound</a:t>
            </a:r>
            <a:endParaRPr sz="3000" dirty="0">
              <a:solidFill>
                <a:srgbClr val="0070C0"/>
              </a:solidFill>
              <a:latin typeface="Roboto Medium" panose="02000000000000000000" pitchFamily="2" charset="0"/>
              <a:ea typeface="Roboto Medium" panose="02000000000000000000" pitchFamily="2" charset="0"/>
              <a:cs typeface="Roboto Medium" panose="02000000000000000000" pitchFamily="2" charset="0"/>
              <a:sym typeface="Roboto"/>
            </a:endParaRPr>
          </a:p>
          <a:p>
            <a:pPr marL="12700">
              <a:spcBef>
                <a:spcPts val="1800"/>
              </a:spcBef>
              <a:buClr>
                <a:srgbClr val="515151"/>
              </a:buClr>
              <a:buSzPts val="1500"/>
            </a:pPr>
            <a:r>
              <a:rPr lang="en-ID" sz="3000" dirty="0">
                <a:solidFill>
                  <a:srgbClr val="0070C0"/>
                </a:solidFill>
                <a:latin typeface="Roboto Medium" panose="02000000000000000000" pitchFamily="2" charset="0"/>
                <a:ea typeface="Roboto Medium" panose="02000000000000000000" pitchFamily="2" charset="0"/>
                <a:cs typeface="Roboto Medium" panose="02000000000000000000" pitchFamily="2" charset="0"/>
                <a:sym typeface="Roboto"/>
              </a:rPr>
              <a:t>Stopped</a:t>
            </a:r>
            <a:endParaRPr sz="3000" dirty="0">
              <a:solidFill>
                <a:srgbClr val="0070C0"/>
              </a:solidFill>
              <a:latin typeface="Roboto Medium" panose="02000000000000000000" pitchFamily="2" charset="0"/>
              <a:ea typeface="Roboto Medium" panose="02000000000000000000" pitchFamily="2" charset="0"/>
              <a:cs typeface="Roboto Medium" panose="02000000000000000000" pitchFamily="2" charset="0"/>
              <a:sym typeface="Roboto"/>
            </a:endParaRPr>
          </a:p>
          <a:p>
            <a:pPr marL="742950" lvl="1" indent="-341313">
              <a:buClr>
                <a:srgbClr val="515151"/>
              </a:buClr>
              <a:buSzPct val="100000"/>
              <a:buFont typeface="Arial" panose="020B0604020202020204" pitchFamily="34" charset="0"/>
              <a:buChar char="•"/>
            </a:pPr>
            <a:r>
              <a:rPr lang="en-ID" sz="3000" dirty="0">
                <a:solidFill>
                  <a:srgbClr val="515151"/>
                </a:solidFill>
                <a:latin typeface="Roboto"/>
                <a:ea typeface="Roboto"/>
                <a:cs typeface="Roboto"/>
                <a:sym typeface="Roboto"/>
              </a:rPr>
              <a:t>Able to restart channel if needed</a:t>
            </a:r>
            <a:endParaRPr sz="3000" dirty="0">
              <a:solidFill>
                <a:srgbClr val="515151"/>
              </a:solidFill>
              <a:latin typeface="Roboto"/>
              <a:ea typeface="Roboto"/>
              <a:cs typeface="Roboto"/>
              <a:sym typeface="Roboto"/>
            </a:endParaRPr>
          </a:p>
        </p:txBody>
      </p:sp>
      <p:pic>
        <p:nvPicPr>
          <p:cNvPr id="15" name="Google Shape;15;p3"/>
          <p:cNvPicPr preferRelativeResize="0"/>
          <p:nvPr/>
        </p:nvPicPr>
        <p:blipFill rotWithShape="1">
          <a:blip r:embed="rId3">
            <a:alphaModFix/>
          </a:blip>
          <a:srcRect t="4604" b="2571"/>
          <a:stretch/>
        </p:blipFill>
        <p:spPr>
          <a:xfrm>
            <a:off x="14915237" y="2655950"/>
            <a:ext cx="4984800" cy="10017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16" name="Google Shape;16;p3"/>
          <p:cNvSpPr txBox="1"/>
          <p:nvPr/>
        </p:nvSpPr>
        <p:spPr>
          <a:xfrm>
            <a:off x="1778230" y="9433000"/>
            <a:ext cx="11480569" cy="3170018"/>
          </a:xfrm>
          <a:prstGeom prst="rect">
            <a:avLst/>
          </a:prstGeom>
          <a:noFill/>
          <a:ln>
            <a:noFill/>
          </a:ln>
        </p:spPr>
        <p:txBody>
          <a:bodyPr spcFirstLastPara="1" wrap="square" lIns="182850" tIns="91400" rIns="182850" bIns="91400" anchor="t" anchorCtr="0">
            <a:spAutoFit/>
          </a:bodyPr>
          <a:lstStyle/>
          <a:p>
            <a:pPr>
              <a:buSzPts val="2200"/>
            </a:pPr>
            <a:r>
              <a:rPr lang="en-ID" sz="4400" b="1" dirty="0">
                <a:solidFill>
                  <a:srgbClr val="515151"/>
                </a:solidFill>
                <a:latin typeface="Roboto"/>
                <a:ea typeface="Roboto"/>
                <a:cs typeface="Roboto"/>
                <a:sym typeface="Roboto"/>
              </a:rPr>
              <a:t>Time Filters</a:t>
            </a:r>
            <a:r>
              <a:rPr lang="en-ID" sz="4400" dirty="0"/>
              <a:t> </a:t>
            </a:r>
            <a:r>
              <a:rPr lang="en-ID" sz="4400" i="1" dirty="0">
                <a:solidFill>
                  <a:srgbClr val="676767"/>
                </a:solidFill>
              </a:rPr>
              <a:t>(show patients from last)</a:t>
            </a:r>
            <a:endParaRPr sz="4400" i="1" dirty="0">
              <a:solidFill>
                <a:srgbClr val="676767"/>
              </a:solidFill>
              <a:latin typeface="Roboto"/>
              <a:ea typeface="Roboto"/>
              <a:cs typeface="Roboto"/>
              <a:sym typeface="Roboto"/>
            </a:endParaRPr>
          </a:p>
          <a:p>
            <a:pPr marL="742950" lvl="1" indent="-341313">
              <a:buClr>
                <a:srgbClr val="515151"/>
              </a:buClr>
              <a:buSzPct val="100000"/>
              <a:buFont typeface="Arial" panose="020B0604020202020204" pitchFamily="34" charset="0"/>
              <a:buChar char="•"/>
            </a:pPr>
            <a:r>
              <a:rPr lang="en-ID" sz="3000" dirty="0">
                <a:solidFill>
                  <a:srgbClr val="515151"/>
                </a:solidFill>
                <a:latin typeface="Roboto"/>
                <a:ea typeface="Roboto"/>
                <a:cs typeface="Roboto"/>
                <a:sym typeface="Roboto"/>
              </a:rPr>
              <a:t>12 hours</a:t>
            </a:r>
            <a:endParaRPr sz="3000" dirty="0">
              <a:solidFill>
                <a:srgbClr val="515151"/>
              </a:solidFill>
              <a:latin typeface="Roboto"/>
              <a:ea typeface="Roboto"/>
              <a:cs typeface="Roboto"/>
              <a:sym typeface="Roboto"/>
            </a:endParaRPr>
          </a:p>
          <a:p>
            <a:pPr marL="742950" lvl="1" indent="-341313">
              <a:buClr>
                <a:srgbClr val="515151"/>
              </a:buClr>
              <a:buSzPct val="100000"/>
              <a:buFont typeface="Arial" panose="020B0604020202020204" pitchFamily="34" charset="0"/>
              <a:buChar char="•"/>
            </a:pPr>
            <a:r>
              <a:rPr lang="en-ID" sz="3000" dirty="0">
                <a:solidFill>
                  <a:srgbClr val="515151"/>
                </a:solidFill>
                <a:latin typeface="Roboto"/>
                <a:ea typeface="Roboto"/>
                <a:cs typeface="Roboto"/>
                <a:sym typeface="Roboto"/>
              </a:rPr>
              <a:t>1 day</a:t>
            </a:r>
            <a:endParaRPr sz="3000" dirty="0">
              <a:solidFill>
                <a:srgbClr val="515151"/>
              </a:solidFill>
              <a:latin typeface="Roboto"/>
              <a:ea typeface="Roboto"/>
              <a:cs typeface="Roboto"/>
              <a:sym typeface="Roboto"/>
            </a:endParaRPr>
          </a:p>
          <a:p>
            <a:pPr marL="742950" lvl="1" indent="-341313">
              <a:buClr>
                <a:srgbClr val="515151"/>
              </a:buClr>
              <a:buSzPct val="100000"/>
              <a:buFont typeface="Arial" panose="020B0604020202020204" pitchFamily="34" charset="0"/>
              <a:buChar char="•"/>
            </a:pPr>
            <a:r>
              <a:rPr lang="en-ID" sz="3000" dirty="0">
                <a:solidFill>
                  <a:srgbClr val="515151"/>
                </a:solidFill>
                <a:latin typeface="Roboto"/>
                <a:ea typeface="Roboto"/>
                <a:cs typeface="Roboto"/>
                <a:sym typeface="Roboto"/>
              </a:rPr>
              <a:t>2 days</a:t>
            </a:r>
            <a:endParaRPr sz="3000" dirty="0">
              <a:solidFill>
                <a:srgbClr val="515151"/>
              </a:solidFill>
              <a:latin typeface="Roboto"/>
              <a:ea typeface="Roboto"/>
              <a:cs typeface="Roboto"/>
              <a:sym typeface="Roboto"/>
            </a:endParaRPr>
          </a:p>
          <a:p>
            <a:pPr marL="742950" lvl="1" indent="-341313">
              <a:buClr>
                <a:srgbClr val="515151"/>
              </a:buClr>
              <a:buSzPct val="100000"/>
              <a:buFont typeface="Arial" panose="020B0604020202020204" pitchFamily="34" charset="0"/>
              <a:buChar char="•"/>
            </a:pPr>
            <a:r>
              <a:rPr lang="en-ID" sz="3000" dirty="0">
                <a:solidFill>
                  <a:srgbClr val="515151"/>
                </a:solidFill>
                <a:latin typeface="Roboto"/>
                <a:ea typeface="Roboto"/>
                <a:cs typeface="Roboto"/>
                <a:sym typeface="Roboto"/>
              </a:rPr>
              <a:t>7 days</a:t>
            </a:r>
            <a:endParaRPr sz="3000" dirty="0">
              <a:solidFill>
                <a:srgbClr val="515151"/>
              </a:solidFill>
              <a:latin typeface="Roboto"/>
              <a:ea typeface="Roboto"/>
              <a:cs typeface="Roboto"/>
              <a:sym typeface="Roboto"/>
            </a:endParaRPr>
          </a:p>
          <a:p>
            <a:pPr marL="742950" lvl="1" indent="-341313">
              <a:buClr>
                <a:srgbClr val="515151"/>
              </a:buClr>
              <a:buSzPct val="100000"/>
              <a:buFont typeface="Arial" panose="020B0604020202020204" pitchFamily="34" charset="0"/>
              <a:buChar char="•"/>
            </a:pPr>
            <a:r>
              <a:rPr lang="en-ID" sz="3000" dirty="0">
                <a:solidFill>
                  <a:srgbClr val="515151"/>
                </a:solidFill>
                <a:latin typeface="Roboto"/>
                <a:ea typeface="Roboto"/>
                <a:cs typeface="Roboto"/>
                <a:sym typeface="Roboto"/>
              </a:rPr>
              <a:t>30 days</a:t>
            </a:r>
            <a:endParaRPr sz="3000" dirty="0">
              <a:solidFill>
                <a:srgbClr val="515151"/>
              </a:solidFill>
              <a:latin typeface="Roboto"/>
              <a:ea typeface="Roboto"/>
              <a:cs typeface="Roboto"/>
              <a:sym typeface="Roboto"/>
            </a:endParaRPr>
          </a:p>
        </p:txBody>
      </p:sp>
      <p:pic>
        <p:nvPicPr>
          <p:cNvPr id="17" name="Google Shape;17;p3"/>
          <p:cNvPicPr preferRelativeResize="0"/>
          <p:nvPr/>
        </p:nvPicPr>
        <p:blipFill rotWithShape="1">
          <a:blip r:embed="rId4">
            <a:alphaModFix/>
          </a:blip>
          <a:srcRect/>
          <a:stretch/>
        </p:blipFill>
        <p:spPr>
          <a:xfrm>
            <a:off x="14235169" y="3230866"/>
            <a:ext cx="548640" cy="548640"/>
          </a:xfrm>
          <a:prstGeom prst="rect">
            <a:avLst/>
          </a:prstGeom>
          <a:noFill/>
          <a:ln>
            <a:noFill/>
          </a:ln>
          <a:effectLst>
            <a:outerShdw blurRad="50800" dist="38100" dir="2700000" algn="tl" rotWithShape="0">
              <a:srgbClr val="000000">
                <a:alpha val="40000"/>
              </a:srgbClr>
            </a:outerShdw>
          </a:effectLst>
        </p:spPr>
      </p:pic>
      <p:pic>
        <p:nvPicPr>
          <p:cNvPr id="18" name="Google Shape;18;p3"/>
          <p:cNvPicPr preferRelativeResize="0"/>
          <p:nvPr/>
        </p:nvPicPr>
        <p:blipFill rotWithShape="1">
          <a:blip r:embed="rId5">
            <a:alphaModFix/>
          </a:blip>
          <a:srcRect/>
          <a:stretch/>
        </p:blipFill>
        <p:spPr>
          <a:xfrm>
            <a:off x="18832569" y="2291082"/>
            <a:ext cx="548640" cy="548640"/>
          </a:xfrm>
          <a:prstGeom prst="rect">
            <a:avLst/>
          </a:prstGeom>
          <a:noFill/>
          <a:ln>
            <a:noFill/>
          </a:ln>
          <a:effectLst>
            <a:outerShdw blurRad="50800" dist="38100" dir="2700000" algn="tl" rotWithShape="0">
              <a:srgbClr val="000000">
                <a:alpha val="40000"/>
              </a:srgbClr>
            </a:outerShdw>
          </a:effectLst>
        </p:spPr>
      </p:pic>
      <p:pic>
        <p:nvPicPr>
          <p:cNvPr id="19" name="Google Shape;19;p3"/>
          <p:cNvPicPr preferRelativeResize="0"/>
          <p:nvPr/>
        </p:nvPicPr>
        <p:blipFill rotWithShape="1">
          <a:blip r:embed="rId5">
            <a:alphaModFix/>
          </a:blip>
          <a:srcRect/>
          <a:stretch/>
        </p:blipFill>
        <p:spPr>
          <a:xfrm>
            <a:off x="915993" y="9421356"/>
            <a:ext cx="914400" cy="914400"/>
          </a:xfrm>
          <a:prstGeom prst="rect">
            <a:avLst/>
          </a:prstGeom>
          <a:noFill/>
          <a:ln>
            <a:noFill/>
          </a:ln>
          <a:effectLst>
            <a:outerShdw blurRad="50800" dist="38100" dir="2700000" algn="tl" rotWithShape="0">
              <a:srgbClr val="000000">
                <a:alpha val="40000"/>
              </a:srgbClr>
            </a:outerShdw>
          </a:effectLst>
        </p:spPr>
      </p:pic>
      <p:pic>
        <p:nvPicPr>
          <p:cNvPr id="20" name="Google Shape;20;p3"/>
          <p:cNvPicPr preferRelativeResize="0"/>
          <p:nvPr/>
        </p:nvPicPr>
        <p:blipFill rotWithShape="1">
          <a:blip r:embed="rId4">
            <a:alphaModFix/>
          </a:blip>
          <a:srcRect/>
          <a:stretch/>
        </p:blipFill>
        <p:spPr>
          <a:xfrm>
            <a:off x="915594" y="1796163"/>
            <a:ext cx="915202" cy="915202"/>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
          <a:extLst>
            <a:ext uri="{FF2B5EF4-FFF2-40B4-BE49-F238E27FC236}">
              <a16:creationId xmlns:a16="http://schemas.microsoft.com/office/drawing/2014/main" id="{FC41CBEC-244E-1E9A-5F2A-1246D3826AE5}"/>
            </a:ext>
          </a:extLst>
        </p:cNvPr>
        <p:cNvGrpSpPr/>
        <p:nvPr/>
      </p:nvGrpSpPr>
      <p:grpSpPr>
        <a:xfrm>
          <a:off x="0" y="0"/>
          <a:ext cx="0" cy="0"/>
          <a:chOff x="0" y="0"/>
          <a:chExt cx="0" cy="0"/>
        </a:xfrm>
      </p:grpSpPr>
      <p:sp>
        <p:nvSpPr>
          <p:cNvPr id="3" name="Google Shape;13;p3">
            <a:extLst>
              <a:ext uri="{FF2B5EF4-FFF2-40B4-BE49-F238E27FC236}">
                <a16:creationId xmlns:a16="http://schemas.microsoft.com/office/drawing/2014/main" id="{AADAA041-C1A8-C30E-C9C6-478C6BE48655}"/>
              </a:ext>
            </a:extLst>
          </p:cNvPr>
          <p:cNvSpPr txBox="1"/>
          <p:nvPr/>
        </p:nvSpPr>
        <p:spPr>
          <a:xfrm>
            <a:off x="1781441" y="1811600"/>
            <a:ext cx="10988400" cy="1785023"/>
          </a:xfrm>
          <a:prstGeom prst="rect">
            <a:avLst/>
          </a:prstGeom>
          <a:noFill/>
          <a:ln>
            <a:noFill/>
          </a:ln>
        </p:spPr>
        <p:txBody>
          <a:bodyPr spcFirstLastPara="1" wrap="square" lIns="182850" tIns="91400" rIns="182850" bIns="91400" anchor="t" anchorCtr="0">
            <a:spAutoFit/>
          </a:bodyPr>
          <a:lstStyle/>
          <a:p>
            <a:pPr>
              <a:buSzPts val="2200"/>
            </a:pPr>
            <a:r>
              <a:rPr lang="en-ID" sz="4400" b="1" dirty="0">
                <a:solidFill>
                  <a:srgbClr val="515151"/>
                </a:solidFill>
                <a:latin typeface="Roboto"/>
                <a:ea typeface="Roboto"/>
                <a:cs typeface="Roboto"/>
                <a:sym typeface="Roboto"/>
              </a:rPr>
              <a:t>Status Filters</a:t>
            </a:r>
            <a:endParaRPr sz="2400" dirty="0"/>
          </a:p>
          <a:p>
            <a:pPr marL="12700">
              <a:buClr>
                <a:srgbClr val="515151"/>
              </a:buClr>
              <a:buSzPts val="1500"/>
            </a:pPr>
            <a:r>
              <a:rPr lang="en-ID" sz="3000" dirty="0">
                <a:solidFill>
                  <a:srgbClr val="0070C0"/>
                </a:solidFill>
                <a:latin typeface="Roboto Medium" panose="02000000000000000000" pitchFamily="2" charset="0"/>
                <a:ea typeface="Roboto Medium" panose="02000000000000000000" pitchFamily="2" charset="0"/>
                <a:cs typeface="Roboto Medium" panose="02000000000000000000" pitchFamily="2" charset="0"/>
                <a:sym typeface="Roboto"/>
              </a:rPr>
              <a:t>My Patients</a:t>
            </a:r>
            <a:endParaRPr sz="3000" dirty="0">
              <a:solidFill>
                <a:srgbClr val="0070C0"/>
              </a:solidFill>
              <a:latin typeface="Roboto Medium" panose="02000000000000000000" pitchFamily="2" charset="0"/>
              <a:ea typeface="Roboto Medium" panose="02000000000000000000" pitchFamily="2" charset="0"/>
              <a:cs typeface="Roboto Medium" panose="02000000000000000000" pitchFamily="2" charset="0"/>
              <a:sym typeface="Roboto"/>
            </a:endParaRPr>
          </a:p>
          <a:p>
            <a:pPr marL="742950" indent="-341313">
              <a:buClr>
                <a:srgbClr val="515151"/>
              </a:buClr>
              <a:buSzPct val="100000"/>
              <a:buFont typeface="Arial" panose="020B0604020202020204" pitchFamily="34" charset="0"/>
              <a:buChar char="•"/>
            </a:pPr>
            <a:r>
              <a:rPr lang="en-ID" sz="3000" dirty="0">
                <a:solidFill>
                  <a:srgbClr val="515151"/>
                </a:solidFill>
                <a:latin typeface="Roboto"/>
                <a:ea typeface="Roboto"/>
                <a:cs typeface="Roboto"/>
                <a:sym typeface="Roboto"/>
              </a:rPr>
              <a:t>Patients assigned to you</a:t>
            </a:r>
            <a:endParaRPr sz="3000" dirty="0">
              <a:solidFill>
                <a:srgbClr val="515151"/>
              </a:solidFill>
              <a:latin typeface="Roboto"/>
              <a:ea typeface="Roboto"/>
              <a:cs typeface="Roboto"/>
              <a:sym typeface="Roboto"/>
            </a:endParaRPr>
          </a:p>
        </p:txBody>
      </p:sp>
      <p:pic>
        <p:nvPicPr>
          <p:cNvPr id="4" name="Google Shape;15;p3">
            <a:extLst>
              <a:ext uri="{FF2B5EF4-FFF2-40B4-BE49-F238E27FC236}">
                <a16:creationId xmlns:a16="http://schemas.microsoft.com/office/drawing/2014/main" id="{28A6CD4A-B0DD-CE0E-139A-CD5A0628C707}"/>
              </a:ext>
            </a:extLst>
          </p:cNvPr>
          <p:cNvPicPr preferRelativeResize="0"/>
          <p:nvPr/>
        </p:nvPicPr>
        <p:blipFill rotWithShape="1">
          <a:blip r:embed="rId3">
            <a:alphaModFix/>
          </a:blip>
          <a:srcRect t="4604" b="2571"/>
          <a:stretch/>
        </p:blipFill>
        <p:spPr>
          <a:xfrm>
            <a:off x="14915237" y="2655950"/>
            <a:ext cx="4984800" cy="10017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6" name="Google Shape;17;p3">
            <a:extLst>
              <a:ext uri="{FF2B5EF4-FFF2-40B4-BE49-F238E27FC236}">
                <a16:creationId xmlns:a16="http://schemas.microsoft.com/office/drawing/2014/main" id="{7E5386CF-5F37-DD44-2AD4-A7AD245B27EA}"/>
              </a:ext>
            </a:extLst>
          </p:cNvPr>
          <p:cNvPicPr preferRelativeResize="0"/>
          <p:nvPr/>
        </p:nvPicPr>
        <p:blipFill rotWithShape="1">
          <a:blip r:embed="rId4">
            <a:alphaModFix/>
          </a:blip>
          <a:srcRect/>
          <a:stretch/>
        </p:blipFill>
        <p:spPr>
          <a:xfrm>
            <a:off x="14235169" y="3230866"/>
            <a:ext cx="548640" cy="548640"/>
          </a:xfrm>
          <a:prstGeom prst="rect">
            <a:avLst/>
          </a:prstGeom>
          <a:noFill/>
          <a:ln>
            <a:noFill/>
          </a:ln>
          <a:effectLst>
            <a:outerShdw blurRad="50800" dist="38100" dir="2700000" algn="tl" rotWithShape="0">
              <a:srgbClr val="000000">
                <a:alpha val="40000"/>
              </a:srgbClr>
            </a:outerShdw>
          </a:effectLst>
        </p:spPr>
      </p:pic>
      <p:pic>
        <p:nvPicPr>
          <p:cNvPr id="9" name="Google Shape;20;p3">
            <a:extLst>
              <a:ext uri="{FF2B5EF4-FFF2-40B4-BE49-F238E27FC236}">
                <a16:creationId xmlns:a16="http://schemas.microsoft.com/office/drawing/2014/main" id="{DF1199FA-8B3E-46C1-7391-4CB28812C465}"/>
              </a:ext>
            </a:extLst>
          </p:cNvPr>
          <p:cNvPicPr preferRelativeResize="0"/>
          <p:nvPr/>
        </p:nvPicPr>
        <p:blipFill rotWithShape="1">
          <a:blip r:embed="rId4">
            <a:alphaModFix/>
          </a:blip>
          <a:srcRect/>
          <a:stretch/>
        </p:blipFill>
        <p:spPr>
          <a:xfrm>
            <a:off x="915594" y="1796163"/>
            <a:ext cx="915202" cy="915202"/>
          </a:xfrm>
          <a:prstGeom prst="rect">
            <a:avLst/>
          </a:prstGeom>
          <a:noFill/>
          <a:ln>
            <a:noFill/>
          </a:ln>
          <a:effectLst>
            <a:outerShdw blurRad="50800" dist="38100" dir="2700000" algn="tl" rotWithShape="0">
              <a:srgbClr val="000000">
                <a:alpha val="40000"/>
              </a:srgbClr>
            </a:outerShdw>
          </a:effectLst>
        </p:spPr>
      </p:pic>
      <p:sp>
        <p:nvSpPr>
          <p:cNvPr id="10" name="Google Shape;31;p4">
            <a:extLst>
              <a:ext uri="{FF2B5EF4-FFF2-40B4-BE49-F238E27FC236}">
                <a16:creationId xmlns:a16="http://schemas.microsoft.com/office/drawing/2014/main" id="{4EBB48CB-BEF4-EAE6-F8F1-DB1C53B67BD6}"/>
              </a:ext>
            </a:extLst>
          </p:cNvPr>
          <p:cNvSpPr/>
          <p:nvPr/>
        </p:nvSpPr>
        <p:spPr>
          <a:xfrm>
            <a:off x="14940536" y="3371836"/>
            <a:ext cx="1499613" cy="407670"/>
          </a:xfrm>
          <a:prstGeom prst="rect">
            <a:avLst/>
          </a:prstGeom>
          <a:noFill/>
          <a:ln w="38100"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 name="Google Shape;12;p3">
            <a:extLst>
              <a:ext uri="{FF2B5EF4-FFF2-40B4-BE49-F238E27FC236}">
                <a16:creationId xmlns:a16="http://schemas.microsoft.com/office/drawing/2014/main" id="{55C9DF0A-2400-FDB6-2A95-F392E4B380FB}"/>
              </a:ext>
            </a:extLst>
          </p:cNvPr>
          <p:cNvSpPr txBox="1"/>
          <p:nvPr/>
        </p:nvSpPr>
        <p:spPr>
          <a:xfrm>
            <a:off x="583287" y="605300"/>
            <a:ext cx="16957953" cy="1169470"/>
          </a:xfrm>
          <a:prstGeom prst="rect">
            <a:avLst/>
          </a:prstGeom>
          <a:noFill/>
          <a:ln>
            <a:noFill/>
          </a:ln>
        </p:spPr>
        <p:txBody>
          <a:bodyPr spcFirstLastPara="1" wrap="square" lIns="182850" tIns="91400" rIns="182850" bIns="91400" anchor="t" anchorCtr="0">
            <a:spAutoFit/>
          </a:bodyPr>
          <a:lstStyle/>
          <a:p>
            <a:pPr>
              <a:buSzPts val="3200"/>
            </a:pPr>
            <a:r>
              <a:rPr lang="en-ID" sz="6400" b="1" dirty="0">
                <a:solidFill>
                  <a:schemeClr val="accent1"/>
                </a:solidFill>
                <a:latin typeface="Roboto"/>
                <a:ea typeface="Roboto"/>
                <a:cs typeface="Roboto"/>
                <a:sym typeface="Roboto"/>
              </a:rPr>
              <a:t>Emergency Dept | </a:t>
            </a:r>
            <a:r>
              <a:rPr lang="en-ID" sz="6400" b="1" dirty="0">
                <a:solidFill>
                  <a:srgbClr val="0E0E0E"/>
                </a:solidFill>
                <a:latin typeface="Roboto"/>
                <a:ea typeface="Roboto"/>
                <a:cs typeface="Roboto"/>
                <a:sym typeface="Roboto"/>
              </a:rPr>
              <a:t>Patient List - Mobile </a:t>
            </a:r>
            <a:endParaRPr sz="6400" b="1" dirty="0">
              <a:solidFill>
                <a:srgbClr val="0E0E0E"/>
              </a:solidFill>
              <a:latin typeface="Roboto"/>
              <a:ea typeface="Roboto"/>
              <a:cs typeface="Roboto"/>
              <a:sym typeface="Roboto"/>
            </a:endParaRPr>
          </a:p>
        </p:txBody>
      </p:sp>
    </p:spTree>
    <p:extLst>
      <p:ext uri="{BB962C8B-B14F-4D97-AF65-F5344CB8AC3E}">
        <p14:creationId xmlns:p14="http://schemas.microsoft.com/office/powerpoint/2010/main" val="3523656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 name="Google Shape;13;p3">
            <a:extLst>
              <a:ext uri="{FF2B5EF4-FFF2-40B4-BE49-F238E27FC236}">
                <a16:creationId xmlns:a16="http://schemas.microsoft.com/office/drawing/2014/main" id="{923B8F14-D124-B112-F5C0-0FA561941812}"/>
              </a:ext>
            </a:extLst>
          </p:cNvPr>
          <p:cNvSpPr txBox="1"/>
          <p:nvPr/>
        </p:nvSpPr>
        <p:spPr>
          <a:xfrm>
            <a:off x="1781441" y="1811600"/>
            <a:ext cx="10988400" cy="2246688"/>
          </a:xfrm>
          <a:prstGeom prst="rect">
            <a:avLst/>
          </a:prstGeom>
          <a:noFill/>
          <a:ln>
            <a:noFill/>
          </a:ln>
        </p:spPr>
        <p:txBody>
          <a:bodyPr spcFirstLastPara="1" wrap="square" lIns="182850" tIns="91400" rIns="182850" bIns="91400" anchor="t" anchorCtr="0">
            <a:spAutoFit/>
          </a:bodyPr>
          <a:lstStyle/>
          <a:p>
            <a:pPr>
              <a:buSzPts val="2200"/>
            </a:pPr>
            <a:r>
              <a:rPr lang="en-ID" sz="4400" b="1" dirty="0">
                <a:solidFill>
                  <a:srgbClr val="515151"/>
                </a:solidFill>
                <a:latin typeface="Roboto"/>
                <a:ea typeface="Roboto"/>
                <a:cs typeface="Roboto"/>
                <a:sym typeface="Roboto"/>
              </a:rPr>
              <a:t>Status Filters</a:t>
            </a:r>
            <a:endParaRPr sz="2400" dirty="0"/>
          </a:p>
          <a:p>
            <a:pPr marL="12700">
              <a:buClr>
                <a:srgbClr val="515151"/>
              </a:buClr>
              <a:buSzPts val="1500"/>
            </a:pPr>
            <a:r>
              <a:rPr lang="en-ID" sz="3000" dirty="0">
                <a:solidFill>
                  <a:srgbClr val="0070C0"/>
                </a:solidFill>
                <a:latin typeface="Roboto Medium" panose="02000000000000000000" pitchFamily="2" charset="0"/>
                <a:ea typeface="Roboto Medium" panose="02000000000000000000" pitchFamily="2" charset="0"/>
                <a:cs typeface="Roboto Medium" panose="02000000000000000000" pitchFamily="2" charset="0"/>
                <a:sym typeface="Roboto"/>
              </a:rPr>
              <a:t>My Patients</a:t>
            </a:r>
            <a:endParaRPr sz="3000" dirty="0">
              <a:solidFill>
                <a:srgbClr val="0070C0"/>
              </a:solidFill>
              <a:latin typeface="Roboto Medium" panose="02000000000000000000" pitchFamily="2" charset="0"/>
              <a:ea typeface="Roboto Medium" panose="02000000000000000000" pitchFamily="2" charset="0"/>
              <a:cs typeface="Roboto Medium" panose="02000000000000000000" pitchFamily="2" charset="0"/>
              <a:sym typeface="Roboto"/>
            </a:endParaRPr>
          </a:p>
          <a:p>
            <a:pPr marL="742950" indent="-341313">
              <a:buClr>
                <a:srgbClr val="515151"/>
              </a:buClr>
              <a:buSzPct val="100000"/>
              <a:buFont typeface="Arial" panose="020B0604020202020204" pitchFamily="34" charset="0"/>
              <a:buChar char="•"/>
            </a:pPr>
            <a:r>
              <a:rPr lang="en-ID" sz="3000" dirty="0">
                <a:solidFill>
                  <a:srgbClr val="515151"/>
                </a:solidFill>
                <a:latin typeface="Roboto"/>
                <a:ea typeface="Roboto"/>
                <a:cs typeface="Roboto"/>
                <a:sym typeface="Roboto"/>
              </a:rPr>
              <a:t>Patients assigned to you</a:t>
            </a:r>
            <a:endParaRPr sz="3000" dirty="0">
              <a:solidFill>
                <a:srgbClr val="515151"/>
              </a:solidFill>
              <a:latin typeface="Roboto"/>
              <a:ea typeface="Roboto"/>
              <a:cs typeface="Roboto"/>
              <a:sym typeface="Roboto"/>
            </a:endParaRPr>
          </a:p>
          <a:p>
            <a:pPr marL="742950" indent="-341313">
              <a:buClr>
                <a:srgbClr val="515151"/>
              </a:buClr>
              <a:buSzPct val="100000"/>
              <a:buFont typeface="Arial" panose="020B0604020202020204" pitchFamily="34" charset="0"/>
              <a:buChar char="•"/>
            </a:pPr>
            <a:r>
              <a:rPr lang="en-ID" sz="3000" dirty="0">
                <a:solidFill>
                  <a:srgbClr val="515151"/>
                </a:solidFill>
                <a:latin typeface="Roboto"/>
                <a:ea typeface="Roboto"/>
                <a:cs typeface="Roboto"/>
                <a:sym typeface="Roboto"/>
              </a:rPr>
              <a:t>Green = New Information</a:t>
            </a:r>
            <a:endParaRPr sz="3000" dirty="0">
              <a:solidFill>
                <a:srgbClr val="515151"/>
              </a:solidFill>
              <a:latin typeface="Roboto"/>
              <a:ea typeface="Roboto"/>
              <a:cs typeface="Roboto"/>
              <a:sym typeface="Roboto"/>
            </a:endParaRPr>
          </a:p>
        </p:txBody>
      </p:sp>
      <p:pic>
        <p:nvPicPr>
          <p:cNvPr id="4" name="Google Shape;15;p3">
            <a:extLst>
              <a:ext uri="{FF2B5EF4-FFF2-40B4-BE49-F238E27FC236}">
                <a16:creationId xmlns:a16="http://schemas.microsoft.com/office/drawing/2014/main" id="{782C5A3D-902E-B2ED-A237-105436AC3F7E}"/>
              </a:ext>
            </a:extLst>
          </p:cNvPr>
          <p:cNvPicPr preferRelativeResize="0"/>
          <p:nvPr/>
        </p:nvPicPr>
        <p:blipFill rotWithShape="1">
          <a:blip r:embed="rId3">
            <a:alphaModFix/>
          </a:blip>
          <a:srcRect t="4604" b="2571"/>
          <a:stretch/>
        </p:blipFill>
        <p:spPr>
          <a:xfrm>
            <a:off x="14915237" y="2655950"/>
            <a:ext cx="4984800" cy="10017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6" name="Google Shape;17;p3">
            <a:extLst>
              <a:ext uri="{FF2B5EF4-FFF2-40B4-BE49-F238E27FC236}">
                <a16:creationId xmlns:a16="http://schemas.microsoft.com/office/drawing/2014/main" id="{AB1D0F6A-2E70-0CC0-3CC2-3DCFEBA91F16}"/>
              </a:ext>
            </a:extLst>
          </p:cNvPr>
          <p:cNvPicPr preferRelativeResize="0"/>
          <p:nvPr/>
        </p:nvPicPr>
        <p:blipFill rotWithShape="1">
          <a:blip r:embed="rId4">
            <a:alphaModFix/>
          </a:blip>
          <a:srcRect/>
          <a:stretch/>
        </p:blipFill>
        <p:spPr>
          <a:xfrm>
            <a:off x="14235169" y="3230866"/>
            <a:ext cx="548640" cy="548640"/>
          </a:xfrm>
          <a:prstGeom prst="rect">
            <a:avLst/>
          </a:prstGeom>
          <a:noFill/>
          <a:ln>
            <a:noFill/>
          </a:ln>
          <a:effectLst>
            <a:outerShdw blurRad="50800" dist="38100" dir="2700000" algn="tl" rotWithShape="0">
              <a:srgbClr val="000000">
                <a:alpha val="40000"/>
              </a:srgbClr>
            </a:outerShdw>
          </a:effectLst>
        </p:spPr>
      </p:pic>
      <p:pic>
        <p:nvPicPr>
          <p:cNvPr id="9" name="Google Shape;20;p3">
            <a:extLst>
              <a:ext uri="{FF2B5EF4-FFF2-40B4-BE49-F238E27FC236}">
                <a16:creationId xmlns:a16="http://schemas.microsoft.com/office/drawing/2014/main" id="{7A5AFE4E-A645-BB07-D22E-B370B2454F1C}"/>
              </a:ext>
            </a:extLst>
          </p:cNvPr>
          <p:cNvPicPr preferRelativeResize="0"/>
          <p:nvPr/>
        </p:nvPicPr>
        <p:blipFill rotWithShape="1">
          <a:blip r:embed="rId4">
            <a:alphaModFix/>
          </a:blip>
          <a:srcRect/>
          <a:stretch/>
        </p:blipFill>
        <p:spPr>
          <a:xfrm>
            <a:off x="915594" y="1796163"/>
            <a:ext cx="915202" cy="915202"/>
          </a:xfrm>
          <a:prstGeom prst="rect">
            <a:avLst/>
          </a:prstGeom>
          <a:noFill/>
          <a:ln>
            <a:noFill/>
          </a:ln>
          <a:effectLst>
            <a:outerShdw blurRad="50800" dist="38100" dir="2700000" algn="tl" rotWithShape="0">
              <a:srgbClr val="000000">
                <a:alpha val="40000"/>
              </a:srgbClr>
            </a:outerShdw>
          </a:effectLst>
        </p:spPr>
      </p:pic>
      <p:sp>
        <p:nvSpPr>
          <p:cNvPr id="10" name="Google Shape;31;p4">
            <a:extLst>
              <a:ext uri="{FF2B5EF4-FFF2-40B4-BE49-F238E27FC236}">
                <a16:creationId xmlns:a16="http://schemas.microsoft.com/office/drawing/2014/main" id="{C8E15964-980A-3EDE-5ABC-393695138772}"/>
              </a:ext>
            </a:extLst>
          </p:cNvPr>
          <p:cNvSpPr/>
          <p:nvPr/>
        </p:nvSpPr>
        <p:spPr>
          <a:xfrm flipV="1">
            <a:off x="16845536" y="7077703"/>
            <a:ext cx="1499613" cy="580397"/>
          </a:xfrm>
          <a:prstGeom prst="rect">
            <a:avLst/>
          </a:prstGeom>
          <a:noFill/>
          <a:ln w="38100"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 name="Google Shape;12;p3">
            <a:extLst>
              <a:ext uri="{FF2B5EF4-FFF2-40B4-BE49-F238E27FC236}">
                <a16:creationId xmlns:a16="http://schemas.microsoft.com/office/drawing/2014/main" id="{A89BEE2B-6559-C1D4-2930-FE29D7977A28}"/>
              </a:ext>
            </a:extLst>
          </p:cNvPr>
          <p:cNvSpPr txBox="1"/>
          <p:nvPr/>
        </p:nvSpPr>
        <p:spPr>
          <a:xfrm>
            <a:off x="583287" y="605300"/>
            <a:ext cx="16957953" cy="1169470"/>
          </a:xfrm>
          <a:prstGeom prst="rect">
            <a:avLst/>
          </a:prstGeom>
          <a:noFill/>
          <a:ln>
            <a:noFill/>
          </a:ln>
        </p:spPr>
        <p:txBody>
          <a:bodyPr spcFirstLastPara="1" wrap="square" lIns="182850" tIns="91400" rIns="182850" bIns="91400" anchor="t" anchorCtr="0">
            <a:spAutoFit/>
          </a:bodyPr>
          <a:lstStyle/>
          <a:p>
            <a:pPr>
              <a:buSzPts val="3200"/>
            </a:pPr>
            <a:r>
              <a:rPr lang="en-ID" sz="6400" b="1" dirty="0">
                <a:solidFill>
                  <a:schemeClr val="accent1"/>
                </a:solidFill>
                <a:latin typeface="Roboto"/>
                <a:ea typeface="Roboto"/>
                <a:cs typeface="Roboto"/>
                <a:sym typeface="Roboto"/>
              </a:rPr>
              <a:t>Emergency Dept | </a:t>
            </a:r>
            <a:r>
              <a:rPr lang="en-ID" sz="6400" b="1" dirty="0">
                <a:solidFill>
                  <a:srgbClr val="0E0E0E"/>
                </a:solidFill>
                <a:latin typeface="Roboto"/>
                <a:ea typeface="Roboto"/>
                <a:cs typeface="Roboto"/>
                <a:sym typeface="Roboto"/>
              </a:rPr>
              <a:t>Patient List - Mobile </a:t>
            </a:r>
            <a:endParaRPr sz="6400" b="1" dirty="0">
              <a:solidFill>
                <a:srgbClr val="0E0E0E"/>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9" name="Google Shape;49;p6"/>
          <p:cNvSpPr txBox="1"/>
          <p:nvPr/>
        </p:nvSpPr>
        <p:spPr>
          <a:xfrm>
            <a:off x="-10272598" y="-2472168"/>
            <a:ext cx="4816200" cy="769361"/>
          </a:xfrm>
          <a:prstGeom prst="rect">
            <a:avLst/>
          </a:prstGeom>
          <a:noFill/>
          <a:ln>
            <a:noFill/>
          </a:ln>
        </p:spPr>
        <p:txBody>
          <a:bodyPr spcFirstLastPara="1" wrap="square" lIns="182850" tIns="91400" rIns="182850" bIns="91400" anchor="t" anchorCtr="0">
            <a:spAutoFit/>
          </a:bodyPr>
          <a:lstStyle/>
          <a:p>
            <a:pPr>
              <a:buSzPts val="1900"/>
            </a:pPr>
            <a:r>
              <a:rPr lang="en-ID" sz="3800">
                <a:solidFill>
                  <a:srgbClr val="0E0E0E"/>
                </a:solidFill>
                <a:latin typeface="Roboto"/>
                <a:ea typeface="Roboto"/>
                <a:cs typeface="Roboto"/>
                <a:sym typeface="Roboto"/>
              </a:rPr>
              <a:t>Join an Incident</a:t>
            </a:r>
            <a:endParaRPr sz="3800">
              <a:solidFill>
                <a:srgbClr val="0E0E0E"/>
              </a:solidFill>
              <a:latin typeface="Roboto"/>
              <a:ea typeface="Roboto"/>
              <a:cs typeface="Roboto"/>
              <a:sym typeface="Roboto"/>
            </a:endParaRPr>
          </a:p>
        </p:txBody>
      </p:sp>
      <p:sp>
        <p:nvSpPr>
          <p:cNvPr id="3" name="Google Shape;13;p3">
            <a:extLst>
              <a:ext uri="{FF2B5EF4-FFF2-40B4-BE49-F238E27FC236}">
                <a16:creationId xmlns:a16="http://schemas.microsoft.com/office/drawing/2014/main" id="{2427EC90-8BEC-6C1B-51D1-4FAB8BDA451C}"/>
              </a:ext>
            </a:extLst>
          </p:cNvPr>
          <p:cNvSpPr txBox="1"/>
          <p:nvPr/>
        </p:nvSpPr>
        <p:spPr>
          <a:xfrm>
            <a:off x="1781441" y="1811600"/>
            <a:ext cx="10988400" cy="4785845"/>
          </a:xfrm>
          <a:prstGeom prst="rect">
            <a:avLst/>
          </a:prstGeom>
          <a:noFill/>
          <a:ln>
            <a:noFill/>
          </a:ln>
        </p:spPr>
        <p:txBody>
          <a:bodyPr spcFirstLastPara="1" wrap="square" lIns="182850" tIns="91400" rIns="182850" bIns="91400" anchor="t" anchorCtr="0">
            <a:spAutoFit/>
          </a:bodyPr>
          <a:lstStyle/>
          <a:p>
            <a:pPr>
              <a:buSzPts val="2200"/>
            </a:pPr>
            <a:r>
              <a:rPr lang="en-ID" sz="4400" b="1" dirty="0">
                <a:solidFill>
                  <a:srgbClr val="515151"/>
                </a:solidFill>
                <a:latin typeface="Roboto"/>
                <a:ea typeface="Roboto"/>
                <a:cs typeface="Roboto"/>
                <a:sym typeface="Roboto"/>
              </a:rPr>
              <a:t>Status Filters</a:t>
            </a:r>
            <a:endParaRPr sz="2400" dirty="0"/>
          </a:p>
          <a:p>
            <a:pPr marL="12700">
              <a:buClr>
                <a:srgbClr val="515151"/>
              </a:buClr>
              <a:buSzPts val="1500"/>
            </a:pPr>
            <a:r>
              <a:rPr lang="en-ID" sz="3000" dirty="0">
                <a:solidFill>
                  <a:srgbClr val="0070C0"/>
                </a:solidFill>
                <a:latin typeface="Roboto Medium" panose="02000000000000000000" pitchFamily="2" charset="0"/>
                <a:ea typeface="Roboto Medium" panose="02000000000000000000" pitchFamily="2" charset="0"/>
                <a:cs typeface="Roboto Medium" panose="02000000000000000000" pitchFamily="2" charset="0"/>
                <a:sym typeface="Roboto"/>
              </a:rPr>
              <a:t>My Patients</a:t>
            </a:r>
            <a:endParaRPr sz="3000" dirty="0">
              <a:solidFill>
                <a:srgbClr val="0070C0"/>
              </a:solidFill>
              <a:latin typeface="Roboto Medium" panose="02000000000000000000" pitchFamily="2" charset="0"/>
              <a:ea typeface="Roboto Medium" panose="02000000000000000000" pitchFamily="2" charset="0"/>
              <a:cs typeface="Roboto Medium" panose="02000000000000000000" pitchFamily="2" charset="0"/>
              <a:sym typeface="Roboto"/>
            </a:endParaRPr>
          </a:p>
          <a:p>
            <a:pPr marL="742950" indent="-341313">
              <a:buClr>
                <a:srgbClr val="515151"/>
              </a:buClr>
              <a:buSzPct val="100000"/>
              <a:buFont typeface="Arial" panose="020B0604020202020204" pitchFamily="34" charset="0"/>
              <a:buChar char="•"/>
            </a:pPr>
            <a:r>
              <a:rPr lang="en-ID" sz="3000" dirty="0">
                <a:solidFill>
                  <a:srgbClr val="515151"/>
                </a:solidFill>
                <a:latin typeface="Roboto"/>
                <a:ea typeface="Roboto"/>
                <a:cs typeface="Roboto"/>
                <a:sym typeface="Roboto"/>
              </a:rPr>
              <a:t>Patients assigned to you</a:t>
            </a:r>
            <a:endParaRPr sz="3000" dirty="0">
              <a:solidFill>
                <a:srgbClr val="515151"/>
              </a:solidFill>
              <a:latin typeface="Roboto"/>
              <a:ea typeface="Roboto"/>
              <a:cs typeface="Roboto"/>
              <a:sym typeface="Roboto"/>
            </a:endParaRPr>
          </a:p>
          <a:p>
            <a:pPr marL="742950" indent="-341313">
              <a:buClr>
                <a:srgbClr val="515151"/>
              </a:buClr>
              <a:buSzPct val="100000"/>
              <a:buFont typeface="Arial" panose="020B0604020202020204" pitchFamily="34" charset="0"/>
              <a:buChar char="•"/>
            </a:pPr>
            <a:r>
              <a:rPr lang="en-ID" sz="3000" dirty="0">
                <a:solidFill>
                  <a:srgbClr val="515151"/>
                </a:solidFill>
                <a:latin typeface="Roboto"/>
                <a:ea typeface="Roboto"/>
                <a:cs typeface="Roboto"/>
                <a:sym typeface="Roboto"/>
              </a:rPr>
              <a:t>Green = New Information</a:t>
            </a:r>
            <a:endParaRPr sz="3000" dirty="0">
              <a:solidFill>
                <a:srgbClr val="515151"/>
              </a:solidFill>
              <a:latin typeface="Roboto"/>
              <a:ea typeface="Roboto"/>
              <a:cs typeface="Roboto"/>
              <a:sym typeface="Roboto"/>
            </a:endParaRPr>
          </a:p>
          <a:p>
            <a:pPr marL="12700">
              <a:spcBef>
                <a:spcPts val="1800"/>
              </a:spcBef>
              <a:buClr>
                <a:srgbClr val="515151"/>
              </a:buClr>
              <a:buSzPts val="1500"/>
            </a:pPr>
            <a:r>
              <a:rPr lang="en-ID" sz="3000" dirty="0">
                <a:solidFill>
                  <a:srgbClr val="0070C0"/>
                </a:solidFill>
                <a:latin typeface="Roboto Medium" panose="02000000000000000000" pitchFamily="2" charset="0"/>
                <a:ea typeface="Roboto Medium" panose="02000000000000000000" pitchFamily="2" charset="0"/>
                <a:cs typeface="Roboto Medium" panose="02000000000000000000" pitchFamily="2" charset="0"/>
                <a:sym typeface="Roboto"/>
              </a:rPr>
              <a:t>All</a:t>
            </a:r>
            <a:endParaRPr sz="3000" dirty="0">
              <a:solidFill>
                <a:srgbClr val="0070C0"/>
              </a:solidFill>
              <a:latin typeface="Roboto Medium" panose="02000000000000000000" pitchFamily="2" charset="0"/>
              <a:ea typeface="Roboto Medium" panose="02000000000000000000" pitchFamily="2" charset="0"/>
              <a:cs typeface="Roboto Medium" panose="02000000000000000000" pitchFamily="2" charset="0"/>
              <a:sym typeface="Roboto"/>
            </a:endParaRPr>
          </a:p>
          <a:p>
            <a:pPr marL="742950" lvl="1" indent="-341313">
              <a:buClr>
                <a:srgbClr val="515151"/>
              </a:buClr>
              <a:buSzPct val="100000"/>
              <a:buFont typeface="Arial" panose="020B0604020202020204" pitchFamily="34" charset="0"/>
              <a:buChar char="•"/>
            </a:pPr>
            <a:r>
              <a:rPr lang="en-ID" sz="3000" dirty="0">
                <a:solidFill>
                  <a:srgbClr val="515151"/>
                </a:solidFill>
                <a:latin typeface="Roboto"/>
                <a:ea typeface="Roboto"/>
                <a:cs typeface="Roboto"/>
                <a:sym typeface="Roboto"/>
              </a:rPr>
              <a:t>All patients at your organization(s)</a:t>
            </a:r>
          </a:p>
          <a:p>
            <a:pPr marL="1490662" lvl="3" indent="-457200">
              <a:buClr>
                <a:srgbClr val="515151"/>
              </a:buClr>
              <a:buSzPct val="100000"/>
              <a:buFont typeface="System Font Regular"/>
              <a:buChar char="-"/>
            </a:pPr>
            <a:r>
              <a:rPr lang="en-ID" sz="3000" dirty="0">
                <a:solidFill>
                  <a:srgbClr val="515151"/>
                </a:solidFill>
                <a:latin typeface="Roboto"/>
                <a:ea typeface="Roboto"/>
                <a:cs typeface="Roboto"/>
                <a:sym typeface="Roboto"/>
              </a:rPr>
              <a:t>If granted privileges</a:t>
            </a:r>
            <a:endParaRPr sz="3000" dirty="0">
              <a:solidFill>
                <a:srgbClr val="515151"/>
              </a:solidFill>
              <a:latin typeface="Roboto"/>
              <a:ea typeface="Roboto"/>
              <a:cs typeface="Roboto"/>
              <a:sym typeface="Roboto"/>
            </a:endParaRPr>
          </a:p>
          <a:p>
            <a:pPr marL="742950" lvl="1" indent="-341313">
              <a:buClr>
                <a:srgbClr val="515151"/>
              </a:buClr>
              <a:buSzPct val="100000"/>
              <a:buFont typeface="Arial" panose="020B0604020202020204" pitchFamily="34" charset="0"/>
              <a:buChar char="•"/>
            </a:pPr>
            <a:r>
              <a:rPr lang="en-ID" sz="3000" dirty="0">
                <a:solidFill>
                  <a:srgbClr val="515151"/>
                </a:solidFill>
                <a:latin typeface="Roboto"/>
                <a:ea typeface="Roboto"/>
                <a:cs typeface="Roboto"/>
                <a:sym typeface="Roboto"/>
              </a:rPr>
              <a:t>Logs you have viewed</a:t>
            </a:r>
            <a:endParaRPr sz="3000" dirty="0">
              <a:solidFill>
                <a:srgbClr val="515151"/>
              </a:solidFill>
              <a:latin typeface="Roboto"/>
              <a:ea typeface="Roboto"/>
              <a:cs typeface="Roboto"/>
              <a:sym typeface="Roboto"/>
            </a:endParaRPr>
          </a:p>
          <a:p>
            <a:pPr marL="742950" lvl="1" indent="-341313">
              <a:buClr>
                <a:srgbClr val="515151"/>
              </a:buClr>
              <a:buSzPct val="100000"/>
              <a:buFont typeface="Arial" panose="020B0604020202020204" pitchFamily="34" charset="0"/>
              <a:buChar char="•"/>
            </a:pPr>
            <a:r>
              <a:rPr lang="en-ID" sz="3000" dirty="0">
                <a:solidFill>
                  <a:srgbClr val="515151"/>
                </a:solidFill>
                <a:latin typeface="Roboto"/>
                <a:ea typeface="Roboto"/>
                <a:cs typeface="Roboto"/>
                <a:sym typeface="Roboto"/>
              </a:rPr>
              <a:t>Able to assign to yourself and receive future alerts</a:t>
            </a:r>
            <a:endParaRPr sz="3000" dirty="0">
              <a:solidFill>
                <a:srgbClr val="515151"/>
              </a:solidFill>
              <a:latin typeface="Roboto"/>
              <a:ea typeface="Roboto"/>
              <a:cs typeface="Roboto"/>
              <a:sym typeface="Roboto"/>
            </a:endParaRPr>
          </a:p>
        </p:txBody>
      </p:sp>
      <p:pic>
        <p:nvPicPr>
          <p:cNvPr id="9" name="Google Shape;20;p3">
            <a:extLst>
              <a:ext uri="{FF2B5EF4-FFF2-40B4-BE49-F238E27FC236}">
                <a16:creationId xmlns:a16="http://schemas.microsoft.com/office/drawing/2014/main" id="{D60928BC-F61E-FB09-0079-73F8C8086D8B}"/>
              </a:ext>
            </a:extLst>
          </p:cNvPr>
          <p:cNvPicPr preferRelativeResize="0"/>
          <p:nvPr/>
        </p:nvPicPr>
        <p:blipFill rotWithShape="1">
          <a:blip r:embed="rId3">
            <a:alphaModFix/>
          </a:blip>
          <a:srcRect/>
          <a:stretch/>
        </p:blipFill>
        <p:spPr>
          <a:xfrm>
            <a:off x="915594" y="1796163"/>
            <a:ext cx="915202" cy="915202"/>
          </a:xfrm>
          <a:prstGeom prst="rect">
            <a:avLst/>
          </a:prstGeom>
          <a:noFill/>
          <a:ln>
            <a:noFill/>
          </a:ln>
          <a:effectLst>
            <a:outerShdw blurRad="50800" dist="38100" dir="2700000" algn="tl" rotWithShape="0">
              <a:srgbClr val="000000">
                <a:alpha val="40000"/>
              </a:srgbClr>
            </a:outerShdw>
          </a:effectLst>
        </p:spPr>
      </p:pic>
      <p:pic>
        <p:nvPicPr>
          <p:cNvPr id="11" name="Google Shape;50;p6">
            <a:extLst>
              <a:ext uri="{FF2B5EF4-FFF2-40B4-BE49-F238E27FC236}">
                <a16:creationId xmlns:a16="http://schemas.microsoft.com/office/drawing/2014/main" id="{4DA29C22-33FD-242F-ABC6-EB7EA7AF2CA4}"/>
              </a:ext>
            </a:extLst>
          </p:cNvPr>
          <p:cNvPicPr preferRelativeResize="0"/>
          <p:nvPr/>
        </p:nvPicPr>
        <p:blipFill rotWithShape="1">
          <a:blip r:embed="rId4">
            <a:alphaModFix/>
          </a:blip>
          <a:srcRect t="4604" b="2571"/>
          <a:stretch/>
        </p:blipFill>
        <p:spPr>
          <a:xfrm>
            <a:off x="14915237" y="2655950"/>
            <a:ext cx="4984800" cy="10017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2" name="Google Shape;51;p6">
            <a:extLst>
              <a:ext uri="{FF2B5EF4-FFF2-40B4-BE49-F238E27FC236}">
                <a16:creationId xmlns:a16="http://schemas.microsoft.com/office/drawing/2014/main" id="{F31B9FDA-CA59-E9B7-7546-B2EE32BAF6A5}"/>
              </a:ext>
            </a:extLst>
          </p:cNvPr>
          <p:cNvPicPr preferRelativeResize="0"/>
          <p:nvPr/>
        </p:nvPicPr>
        <p:blipFill rotWithShape="1">
          <a:blip r:embed="rId3">
            <a:alphaModFix/>
          </a:blip>
          <a:srcRect/>
          <a:stretch/>
        </p:blipFill>
        <p:spPr>
          <a:xfrm>
            <a:off x="14235169" y="3230866"/>
            <a:ext cx="548640" cy="548640"/>
          </a:xfrm>
          <a:prstGeom prst="rect">
            <a:avLst/>
          </a:prstGeom>
          <a:noFill/>
          <a:ln>
            <a:noFill/>
          </a:ln>
          <a:effectLst>
            <a:outerShdw blurRad="50800" dist="38100" dir="2700000" algn="tl" rotWithShape="0">
              <a:srgbClr val="000000">
                <a:alpha val="40000"/>
              </a:srgbClr>
            </a:outerShdw>
          </a:effectLst>
        </p:spPr>
      </p:pic>
      <p:pic>
        <p:nvPicPr>
          <p:cNvPr id="13" name="Google Shape;53;p6">
            <a:extLst>
              <a:ext uri="{FF2B5EF4-FFF2-40B4-BE49-F238E27FC236}">
                <a16:creationId xmlns:a16="http://schemas.microsoft.com/office/drawing/2014/main" id="{B660F5C6-4B52-40B9-863E-75B0FEF73AE9}"/>
              </a:ext>
            </a:extLst>
          </p:cNvPr>
          <p:cNvPicPr preferRelativeResize="0"/>
          <p:nvPr/>
        </p:nvPicPr>
        <p:blipFill rotWithShape="1">
          <a:blip r:embed="rId5">
            <a:alphaModFix/>
          </a:blip>
          <a:srcRect t="65125" b="28315"/>
          <a:stretch/>
        </p:blipFill>
        <p:spPr>
          <a:xfrm>
            <a:off x="14915237" y="7748726"/>
            <a:ext cx="4984800" cy="707748"/>
          </a:xfrm>
          <a:prstGeom prst="rect">
            <a:avLst/>
          </a:prstGeom>
          <a:noFill/>
          <a:ln>
            <a:noFill/>
          </a:ln>
        </p:spPr>
      </p:pic>
      <p:pic>
        <p:nvPicPr>
          <p:cNvPr id="14" name="Google Shape;54;p6">
            <a:extLst>
              <a:ext uri="{FF2B5EF4-FFF2-40B4-BE49-F238E27FC236}">
                <a16:creationId xmlns:a16="http://schemas.microsoft.com/office/drawing/2014/main" id="{1DDC7BEF-C8B7-B426-953B-E396CD879E16}"/>
              </a:ext>
            </a:extLst>
          </p:cNvPr>
          <p:cNvPicPr preferRelativeResize="0"/>
          <p:nvPr/>
        </p:nvPicPr>
        <p:blipFill rotWithShape="1">
          <a:blip r:embed="rId6">
            <a:alphaModFix/>
          </a:blip>
          <a:srcRect l="3381" t="10498" b="84239"/>
          <a:stretch/>
        </p:blipFill>
        <p:spPr>
          <a:xfrm>
            <a:off x="15062633" y="3353942"/>
            <a:ext cx="4816200" cy="567848"/>
          </a:xfrm>
          <a:prstGeom prst="rect">
            <a:avLst/>
          </a:prstGeom>
          <a:noFill/>
          <a:ln>
            <a:noFill/>
          </a:ln>
        </p:spPr>
      </p:pic>
      <p:sp>
        <p:nvSpPr>
          <p:cNvPr id="15" name="Google Shape;55;p6">
            <a:extLst>
              <a:ext uri="{FF2B5EF4-FFF2-40B4-BE49-F238E27FC236}">
                <a16:creationId xmlns:a16="http://schemas.microsoft.com/office/drawing/2014/main" id="{1D75647E-3416-D774-870A-F7890E69B380}"/>
              </a:ext>
            </a:extLst>
          </p:cNvPr>
          <p:cNvSpPr/>
          <p:nvPr/>
        </p:nvSpPr>
        <p:spPr>
          <a:xfrm>
            <a:off x="16309537" y="3319300"/>
            <a:ext cx="708000" cy="567600"/>
          </a:xfrm>
          <a:prstGeom prst="rect">
            <a:avLst/>
          </a:prstGeom>
          <a:noFill/>
          <a:ln w="38100" cap="flat" cmpd="sng">
            <a:solidFill>
              <a:srgbClr val="FFE599"/>
            </a:solidFill>
            <a:prstDash val="solid"/>
            <a:round/>
            <a:headEnd type="none" w="sm" len="sm"/>
            <a:tailEnd type="none" w="sm" len="sm"/>
          </a:ln>
        </p:spPr>
        <p:txBody>
          <a:bodyPr spcFirstLastPara="1" wrap="square" lIns="182850" tIns="182850" rIns="182850" bIns="182850" anchor="ctr" anchorCtr="0">
            <a:noAutofit/>
          </a:bodyPr>
          <a:lstStyle/>
          <a:p>
            <a:pPr algn="ctr"/>
            <a:endParaRPr sz="5600"/>
          </a:p>
        </p:txBody>
      </p:sp>
      <p:sp>
        <p:nvSpPr>
          <p:cNvPr id="4" name="Google Shape;12;p3">
            <a:extLst>
              <a:ext uri="{FF2B5EF4-FFF2-40B4-BE49-F238E27FC236}">
                <a16:creationId xmlns:a16="http://schemas.microsoft.com/office/drawing/2014/main" id="{8C871C09-93B5-9C84-88BA-43FBF6FFA797}"/>
              </a:ext>
            </a:extLst>
          </p:cNvPr>
          <p:cNvSpPr txBox="1"/>
          <p:nvPr/>
        </p:nvSpPr>
        <p:spPr>
          <a:xfrm>
            <a:off x="583287" y="605300"/>
            <a:ext cx="16957953" cy="1169470"/>
          </a:xfrm>
          <a:prstGeom prst="rect">
            <a:avLst/>
          </a:prstGeom>
          <a:noFill/>
          <a:ln>
            <a:noFill/>
          </a:ln>
        </p:spPr>
        <p:txBody>
          <a:bodyPr spcFirstLastPara="1" wrap="square" lIns="182850" tIns="91400" rIns="182850" bIns="91400" anchor="t" anchorCtr="0">
            <a:spAutoFit/>
          </a:bodyPr>
          <a:lstStyle/>
          <a:p>
            <a:pPr>
              <a:buSzPts val="3200"/>
            </a:pPr>
            <a:r>
              <a:rPr lang="en-ID" sz="6400" b="1" dirty="0">
                <a:solidFill>
                  <a:schemeClr val="accent1"/>
                </a:solidFill>
                <a:latin typeface="Roboto"/>
                <a:ea typeface="Roboto"/>
                <a:cs typeface="Roboto"/>
                <a:sym typeface="Roboto"/>
              </a:rPr>
              <a:t>Emergency Dept | </a:t>
            </a:r>
            <a:r>
              <a:rPr lang="en-ID" sz="6400" b="1" dirty="0">
                <a:solidFill>
                  <a:srgbClr val="0E0E0E"/>
                </a:solidFill>
                <a:latin typeface="Roboto"/>
                <a:ea typeface="Roboto"/>
                <a:cs typeface="Roboto"/>
                <a:sym typeface="Roboto"/>
              </a:rPr>
              <a:t>Patient List - Mobile </a:t>
            </a:r>
            <a:endParaRPr sz="6400" b="1" dirty="0">
              <a:solidFill>
                <a:srgbClr val="0E0E0E"/>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2" name="Google Shape;62;p7"/>
          <p:cNvSpPr txBox="1"/>
          <p:nvPr/>
        </p:nvSpPr>
        <p:spPr>
          <a:xfrm>
            <a:off x="-10272598" y="-2472168"/>
            <a:ext cx="4816200" cy="769361"/>
          </a:xfrm>
          <a:prstGeom prst="rect">
            <a:avLst/>
          </a:prstGeom>
          <a:noFill/>
          <a:ln>
            <a:noFill/>
          </a:ln>
        </p:spPr>
        <p:txBody>
          <a:bodyPr spcFirstLastPara="1" wrap="square" lIns="182850" tIns="91400" rIns="182850" bIns="91400" anchor="t" anchorCtr="0">
            <a:spAutoFit/>
          </a:bodyPr>
          <a:lstStyle/>
          <a:p>
            <a:pPr>
              <a:buSzPts val="1900"/>
            </a:pPr>
            <a:r>
              <a:rPr lang="en-ID" sz="3800">
                <a:solidFill>
                  <a:srgbClr val="0E0E0E"/>
                </a:solidFill>
                <a:latin typeface="Roboto"/>
                <a:ea typeface="Roboto"/>
                <a:cs typeface="Roboto"/>
                <a:sym typeface="Roboto"/>
              </a:rPr>
              <a:t>Join an Incident</a:t>
            </a:r>
            <a:endParaRPr sz="3800">
              <a:solidFill>
                <a:srgbClr val="0E0E0E"/>
              </a:solidFill>
              <a:latin typeface="Roboto"/>
              <a:ea typeface="Roboto"/>
              <a:cs typeface="Roboto"/>
              <a:sym typeface="Roboto"/>
            </a:endParaRPr>
          </a:p>
        </p:txBody>
      </p:sp>
      <p:pic>
        <p:nvPicPr>
          <p:cNvPr id="63" name="Google Shape;63;p7"/>
          <p:cNvPicPr preferRelativeResize="0"/>
          <p:nvPr/>
        </p:nvPicPr>
        <p:blipFill rotWithShape="1">
          <a:blip r:embed="rId3">
            <a:alphaModFix/>
          </a:blip>
          <a:srcRect t="4604" b="2571"/>
          <a:stretch/>
        </p:blipFill>
        <p:spPr>
          <a:xfrm>
            <a:off x="14915237" y="2655950"/>
            <a:ext cx="4984800" cy="10017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64" name="Google Shape;64;p7"/>
          <p:cNvPicPr preferRelativeResize="0"/>
          <p:nvPr/>
        </p:nvPicPr>
        <p:blipFill rotWithShape="1">
          <a:blip r:embed="rId4">
            <a:alphaModFix/>
          </a:blip>
          <a:srcRect/>
          <a:stretch/>
        </p:blipFill>
        <p:spPr>
          <a:xfrm>
            <a:off x="14235169" y="3230866"/>
            <a:ext cx="548640" cy="548640"/>
          </a:xfrm>
          <a:prstGeom prst="rect">
            <a:avLst/>
          </a:prstGeom>
          <a:noFill/>
          <a:ln>
            <a:noFill/>
          </a:ln>
          <a:effectLst>
            <a:outerShdw blurRad="50800" dist="38100" dir="2700000" algn="tl" rotWithShape="0">
              <a:srgbClr val="000000">
                <a:alpha val="40000"/>
              </a:srgbClr>
            </a:outerShdw>
          </a:effectLst>
        </p:spPr>
      </p:pic>
      <p:pic>
        <p:nvPicPr>
          <p:cNvPr id="66" name="Google Shape;66;p7"/>
          <p:cNvPicPr preferRelativeResize="0"/>
          <p:nvPr/>
        </p:nvPicPr>
        <p:blipFill rotWithShape="1">
          <a:blip r:embed="rId5">
            <a:alphaModFix/>
          </a:blip>
          <a:srcRect t="65125" b="28315"/>
          <a:stretch/>
        </p:blipFill>
        <p:spPr>
          <a:xfrm>
            <a:off x="14915237" y="7748726"/>
            <a:ext cx="4984800" cy="707748"/>
          </a:xfrm>
          <a:prstGeom prst="rect">
            <a:avLst/>
          </a:prstGeom>
          <a:noFill/>
          <a:ln>
            <a:noFill/>
          </a:ln>
        </p:spPr>
      </p:pic>
      <p:pic>
        <p:nvPicPr>
          <p:cNvPr id="67" name="Google Shape;67;p7"/>
          <p:cNvPicPr preferRelativeResize="0"/>
          <p:nvPr/>
        </p:nvPicPr>
        <p:blipFill rotWithShape="1">
          <a:blip r:embed="rId6">
            <a:alphaModFix/>
          </a:blip>
          <a:srcRect l="3381" t="10498" b="84239"/>
          <a:stretch/>
        </p:blipFill>
        <p:spPr>
          <a:xfrm>
            <a:off x="15062633" y="3353942"/>
            <a:ext cx="4816200" cy="567848"/>
          </a:xfrm>
          <a:prstGeom prst="rect">
            <a:avLst/>
          </a:prstGeom>
          <a:noFill/>
          <a:ln>
            <a:noFill/>
          </a:ln>
        </p:spPr>
      </p:pic>
      <p:sp>
        <p:nvSpPr>
          <p:cNvPr id="68" name="Google Shape;68;p7"/>
          <p:cNvSpPr/>
          <p:nvPr/>
        </p:nvSpPr>
        <p:spPr>
          <a:xfrm>
            <a:off x="16309537" y="3319300"/>
            <a:ext cx="708000" cy="567600"/>
          </a:xfrm>
          <a:prstGeom prst="rect">
            <a:avLst/>
          </a:prstGeom>
          <a:noFill/>
          <a:ln w="38100" cap="flat" cmpd="sng">
            <a:solidFill>
              <a:srgbClr val="FFE599"/>
            </a:solidFill>
            <a:prstDash val="solid"/>
            <a:round/>
            <a:headEnd type="none" w="sm" len="sm"/>
            <a:tailEnd type="none" w="sm" len="sm"/>
          </a:ln>
        </p:spPr>
        <p:txBody>
          <a:bodyPr spcFirstLastPara="1" wrap="square" lIns="182850" tIns="182850" rIns="182850" bIns="182850" anchor="ctr" anchorCtr="0">
            <a:noAutofit/>
          </a:bodyPr>
          <a:lstStyle/>
          <a:p>
            <a:pPr algn="ctr"/>
            <a:endParaRPr sz="5600"/>
          </a:p>
        </p:txBody>
      </p:sp>
      <p:sp>
        <p:nvSpPr>
          <p:cNvPr id="69" name="Google Shape;69;p7"/>
          <p:cNvSpPr/>
          <p:nvPr/>
        </p:nvSpPr>
        <p:spPr>
          <a:xfrm>
            <a:off x="14974209" y="7686850"/>
            <a:ext cx="4816200" cy="914400"/>
          </a:xfrm>
          <a:prstGeom prst="rect">
            <a:avLst/>
          </a:prstGeom>
          <a:noFill/>
          <a:ln w="38100" cap="flat" cmpd="sng">
            <a:solidFill>
              <a:srgbClr val="FFE599"/>
            </a:solidFill>
            <a:prstDash val="solid"/>
            <a:round/>
            <a:headEnd type="none" w="sm" len="sm"/>
            <a:tailEnd type="none" w="sm" len="sm"/>
          </a:ln>
        </p:spPr>
        <p:txBody>
          <a:bodyPr spcFirstLastPara="1" wrap="square" lIns="182850" tIns="182850" rIns="182850" bIns="182850" anchor="ctr" anchorCtr="0">
            <a:noAutofit/>
          </a:bodyPr>
          <a:lstStyle/>
          <a:p>
            <a:pPr algn="ctr"/>
            <a:endParaRPr sz="5600"/>
          </a:p>
        </p:txBody>
      </p:sp>
      <p:pic>
        <p:nvPicPr>
          <p:cNvPr id="70" name="Google Shape;70;p7"/>
          <p:cNvPicPr preferRelativeResize="0"/>
          <p:nvPr/>
        </p:nvPicPr>
        <p:blipFill>
          <a:blip r:embed="rId7">
            <a:alphaModFix/>
          </a:blip>
          <a:stretch>
            <a:fillRect/>
          </a:stretch>
        </p:blipFill>
        <p:spPr>
          <a:xfrm>
            <a:off x="8209582" y="8028397"/>
            <a:ext cx="4984802" cy="1235542"/>
          </a:xfrm>
          <a:prstGeom prst="rect">
            <a:avLst/>
          </a:prstGeom>
          <a:noFill/>
          <a:ln>
            <a:noFill/>
          </a:ln>
        </p:spPr>
      </p:pic>
      <p:cxnSp>
        <p:nvCxnSpPr>
          <p:cNvPr id="71" name="Google Shape;71;p7"/>
          <p:cNvCxnSpPr>
            <a:stCxn id="69" idx="1"/>
            <a:endCxn id="70" idx="3"/>
          </p:cNvCxnSpPr>
          <p:nvPr/>
        </p:nvCxnSpPr>
        <p:spPr>
          <a:xfrm flipH="1">
            <a:off x="13194609" y="8144050"/>
            <a:ext cx="1779600" cy="502200"/>
          </a:xfrm>
          <a:prstGeom prst="straightConnector1">
            <a:avLst/>
          </a:prstGeom>
          <a:noFill/>
          <a:ln w="38100" cap="flat" cmpd="sng">
            <a:solidFill>
              <a:srgbClr val="FFE599"/>
            </a:solidFill>
            <a:prstDash val="solid"/>
            <a:round/>
            <a:headEnd type="none" w="med" len="med"/>
            <a:tailEnd type="triangle" w="med" len="med"/>
          </a:ln>
        </p:spPr>
      </p:cxnSp>
      <p:sp>
        <p:nvSpPr>
          <p:cNvPr id="72" name="Google Shape;72;p7"/>
          <p:cNvSpPr/>
          <p:nvPr/>
        </p:nvSpPr>
        <p:spPr>
          <a:xfrm>
            <a:off x="12233687" y="8054450"/>
            <a:ext cx="960600" cy="1235400"/>
          </a:xfrm>
          <a:prstGeom prst="rect">
            <a:avLst/>
          </a:prstGeom>
          <a:noFill/>
          <a:ln w="38100" cap="flat" cmpd="sng">
            <a:solidFill>
              <a:srgbClr val="FFE599"/>
            </a:solidFill>
            <a:prstDash val="solid"/>
            <a:round/>
            <a:headEnd type="none" w="sm" len="sm"/>
            <a:tailEnd type="none" w="sm" len="sm"/>
          </a:ln>
        </p:spPr>
        <p:txBody>
          <a:bodyPr spcFirstLastPara="1" wrap="square" lIns="182850" tIns="182850" rIns="182850" bIns="182850" anchor="ctr" anchorCtr="0">
            <a:noAutofit/>
          </a:bodyPr>
          <a:lstStyle/>
          <a:p>
            <a:pPr algn="ctr"/>
            <a:endParaRPr sz="5600"/>
          </a:p>
        </p:txBody>
      </p:sp>
      <p:sp>
        <p:nvSpPr>
          <p:cNvPr id="2" name="Google Shape;13;p3">
            <a:extLst>
              <a:ext uri="{FF2B5EF4-FFF2-40B4-BE49-F238E27FC236}">
                <a16:creationId xmlns:a16="http://schemas.microsoft.com/office/drawing/2014/main" id="{BC5907B4-7DB2-48E1-C2D9-F460C4CE5E54}"/>
              </a:ext>
            </a:extLst>
          </p:cNvPr>
          <p:cNvSpPr txBox="1"/>
          <p:nvPr/>
        </p:nvSpPr>
        <p:spPr>
          <a:xfrm>
            <a:off x="1781441" y="1811600"/>
            <a:ext cx="10988400" cy="5478342"/>
          </a:xfrm>
          <a:prstGeom prst="rect">
            <a:avLst/>
          </a:prstGeom>
          <a:noFill/>
          <a:ln>
            <a:noFill/>
          </a:ln>
        </p:spPr>
        <p:txBody>
          <a:bodyPr spcFirstLastPara="1" wrap="square" lIns="182850" tIns="91400" rIns="182850" bIns="91400" anchor="t" anchorCtr="0">
            <a:spAutoFit/>
          </a:bodyPr>
          <a:lstStyle/>
          <a:p>
            <a:pPr>
              <a:buSzPts val="2200"/>
            </a:pPr>
            <a:r>
              <a:rPr lang="en-ID" sz="4400" b="1" dirty="0">
                <a:solidFill>
                  <a:srgbClr val="515151"/>
                </a:solidFill>
                <a:latin typeface="Roboto"/>
                <a:ea typeface="Roboto"/>
                <a:cs typeface="Roboto"/>
                <a:sym typeface="Roboto"/>
              </a:rPr>
              <a:t>Status Filters</a:t>
            </a:r>
            <a:endParaRPr sz="2400" dirty="0"/>
          </a:p>
          <a:p>
            <a:pPr marL="12700">
              <a:buClr>
                <a:srgbClr val="515151"/>
              </a:buClr>
              <a:buSzPts val="1500"/>
            </a:pPr>
            <a:r>
              <a:rPr lang="en-ID" sz="3000" dirty="0">
                <a:solidFill>
                  <a:srgbClr val="0070C0"/>
                </a:solidFill>
                <a:latin typeface="Roboto Medium" panose="02000000000000000000" pitchFamily="2" charset="0"/>
                <a:ea typeface="Roboto Medium" panose="02000000000000000000" pitchFamily="2" charset="0"/>
                <a:cs typeface="Roboto Medium" panose="02000000000000000000" pitchFamily="2" charset="0"/>
                <a:sym typeface="Roboto"/>
              </a:rPr>
              <a:t>My Patients</a:t>
            </a:r>
            <a:endParaRPr sz="3000" dirty="0">
              <a:solidFill>
                <a:srgbClr val="0070C0"/>
              </a:solidFill>
              <a:latin typeface="Roboto Medium" panose="02000000000000000000" pitchFamily="2" charset="0"/>
              <a:ea typeface="Roboto Medium" panose="02000000000000000000" pitchFamily="2" charset="0"/>
              <a:cs typeface="Roboto Medium" panose="02000000000000000000" pitchFamily="2" charset="0"/>
              <a:sym typeface="Roboto"/>
            </a:endParaRPr>
          </a:p>
          <a:p>
            <a:pPr marL="742950" indent="-341313">
              <a:buClr>
                <a:srgbClr val="515151"/>
              </a:buClr>
              <a:buSzPct val="100000"/>
              <a:buFont typeface="Arial" panose="020B0604020202020204" pitchFamily="34" charset="0"/>
              <a:buChar char="•"/>
            </a:pPr>
            <a:r>
              <a:rPr lang="en-ID" sz="3000" dirty="0">
                <a:solidFill>
                  <a:srgbClr val="515151"/>
                </a:solidFill>
                <a:latin typeface="Roboto"/>
                <a:ea typeface="Roboto"/>
                <a:cs typeface="Roboto"/>
                <a:sym typeface="Roboto"/>
              </a:rPr>
              <a:t>Patients assigned to you</a:t>
            </a:r>
            <a:endParaRPr sz="3000" dirty="0">
              <a:solidFill>
                <a:srgbClr val="515151"/>
              </a:solidFill>
              <a:latin typeface="Roboto"/>
              <a:ea typeface="Roboto"/>
              <a:cs typeface="Roboto"/>
              <a:sym typeface="Roboto"/>
            </a:endParaRPr>
          </a:p>
          <a:p>
            <a:pPr marL="742950" indent="-341313">
              <a:buClr>
                <a:srgbClr val="515151"/>
              </a:buClr>
              <a:buSzPct val="100000"/>
              <a:buFont typeface="Arial" panose="020B0604020202020204" pitchFamily="34" charset="0"/>
              <a:buChar char="•"/>
            </a:pPr>
            <a:r>
              <a:rPr lang="en-ID" sz="3000" dirty="0">
                <a:solidFill>
                  <a:srgbClr val="515151"/>
                </a:solidFill>
                <a:latin typeface="Roboto"/>
                <a:ea typeface="Roboto"/>
                <a:cs typeface="Roboto"/>
                <a:sym typeface="Roboto"/>
              </a:rPr>
              <a:t>Green = New Information</a:t>
            </a:r>
            <a:endParaRPr sz="3000" dirty="0">
              <a:solidFill>
                <a:srgbClr val="515151"/>
              </a:solidFill>
              <a:latin typeface="Roboto"/>
              <a:ea typeface="Roboto"/>
              <a:cs typeface="Roboto"/>
              <a:sym typeface="Roboto"/>
            </a:endParaRPr>
          </a:p>
          <a:p>
            <a:pPr marL="12700">
              <a:spcBef>
                <a:spcPts val="1800"/>
              </a:spcBef>
              <a:buClr>
                <a:srgbClr val="515151"/>
              </a:buClr>
              <a:buSzPts val="1500"/>
            </a:pPr>
            <a:r>
              <a:rPr lang="en-ID" sz="3000" dirty="0">
                <a:solidFill>
                  <a:srgbClr val="0070C0"/>
                </a:solidFill>
                <a:latin typeface="Roboto Medium" panose="02000000000000000000" pitchFamily="2" charset="0"/>
                <a:ea typeface="Roboto Medium" panose="02000000000000000000" pitchFamily="2" charset="0"/>
                <a:cs typeface="Roboto Medium" panose="02000000000000000000" pitchFamily="2" charset="0"/>
                <a:sym typeface="Roboto"/>
              </a:rPr>
              <a:t>All</a:t>
            </a:r>
            <a:endParaRPr sz="3000" dirty="0">
              <a:solidFill>
                <a:srgbClr val="0070C0"/>
              </a:solidFill>
              <a:latin typeface="Roboto Medium" panose="02000000000000000000" pitchFamily="2" charset="0"/>
              <a:ea typeface="Roboto Medium" panose="02000000000000000000" pitchFamily="2" charset="0"/>
              <a:cs typeface="Roboto Medium" panose="02000000000000000000" pitchFamily="2" charset="0"/>
              <a:sym typeface="Roboto"/>
            </a:endParaRPr>
          </a:p>
          <a:p>
            <a:pPr marL="742950" lvl="1" indent="-341313">
              <a:buClr>
                <a:srgbClr val="515151"/>
              </a:buClr>
              <a:buSzPct val="100000"/>
              <a:buFont typeface="Arial" panose="020B0604020202020204" pitchFamily="34" charset="0"/>
              <a:buChar char="•"/>
            </a:pPr>
            <a:r>
              <a:rPr lang="en-ID" sz="3000" dirty="0">
                <a:solidFill>
                  <a:srgbClr val="515151"/>
                </a:solidFill>
                <a:latin typeface="Roboto"/>
                <a:ea typeface="Roboto"/>
                <a:cs typeface="Roboto"/>
                <a:sym typeface="Roboto"/>
              </a:rPr>
              <a:t>All patients at your organization(s)</a:t>
            </a:r>
          </a:p>
          <a:p>
            <a:pPr marL="1490662" lvl="3" indent="-457200">
              <a:buClr>
                <a:srgbClr val="515151"/>
              </a:buClr>
              <a:buSzPct val="100000"/>
              <a:buFont typeface="System Font Regular"/>
              <a:buChar char="-"/>
            </a:pPr>
            <a:r>
              <a:rPr lang="en-ID" sz="3000" dirty="0">
                <a:solidFill>
                  <a:srgbClr val="515151"/>
                </a:solidFill>
                <a:latin typeface="Roboto"/>
                <a:ea typeface="Roboto"/>
                <a:cs typeface="Roboto"/>
                <a:sym typeface="Roboto"/>
              </a:rPr>
              <a:t>If granted privileges</a:t>
            </a:r>
            <a:endParaRPr sz="3000" dirty="0">
              <a:solidFill>
                <a:srgbClr val="515151"/>
              </a:solidFill>
              <a:latin typeface="Roboto"/>
              <a:ea typeface="Roboto"/>
              <a:cs typeface="Roboto"/>
              <a:sym typeface="Roboto"/>
            </a:endParaRPr>
          </a:p>
          <a:p>
            <a:pPr marL="742950" lvl="1" indent="-341313">
              <a:buClr>
                <a:srgbClr val="515151"/>
              </a:buClr>
              <a:buSzPct val="100000"/>
              <a:buFont typeface="Arial" panose="020B0604020202020204" pitchFamily="34" charset="0"/>
              <a:buChar char="•"/>
            </a:pPr>
            <a:r>
              <a:rPr lang="en-ID" sz="3000" dirty="0">
                <a:solidFill>
                  <a:srgbClr val="515151"/>
                </a:solidFill>
                <a:latin typeface="Roboto"/>
                <a:ea typeface="Roboto"/>
                <a:cs typeface="Roboto"/>
                <a:sym typeface="Roboto"/>
              </a:rPr>
              <a:t>Logs you have viewed</a:t>
            </a:r>
            <a:endParaRPr sz="3000" dirty="0">
              <a:solidFill>
                <a:srgbClr val="515151"/>
              </a:solidFill>
              <a:latin typeface="Roboto"/>
              <a:ea typeface="Roboto"/>
              <a:cs typeface="Roboto"/>
              <a:sym typeface="Roboto"/>
            </a:endParaRPr>
          </a:p>
          <a:p>
            <a:pPr marL="742950" lvl="1" indent="-341313">
              <a:buClr>
                <a:srgbClr val="515151"/>
              </a:buClr>
              <a:buSzPct val="100000"/>
              <a:buFont typeface="Arial" panose="020B0604020202020204" pitchFamily="34" charset="0"/>
              <a:buChar char="•"/>
            </a:pPr>
            <a:r>
              <a:rPr lang="en-ID" sz="3000" dirty="0">
                <a:solidFill>
                  <a:srgbClr val="515151"/>
                </a:solidFill>
                <a:latin typeface="Roboto"/>
                <a:ea typeface="Roboto"/>
                <a:cs typeface="Roboto"/>
                <a:sym typeface="Roboto"/>
              </a:rPr>
              <a:t>Able to assign to yourself and receive future alerts</a:t>
            </a:r>
            <a:endParaRPr sz="3000" dirty="0">
              <a:solidFill>
                <a:srgbClr val="515151"/>
              </a:solidFill>
              <a:latin typeface="Roboto"/>
              <a:ea typeface="Roboto"/>
              <a:cs typeface="Roboto"/>
              <a:sym typeface="Roboto"/>
            </a:endParaRPr>
          </a:p>
          <a:p>
            <a:pPr marL="12700">
              <a:spcBef>
                <a:spcPts val="1800"/>
              </a:spcBef>
              <a:buClr>
                <a:srgbClr val="515151"/>
              </a:buClr>
              <a:buSzPts val="1500"/>
            </a:pPr>
            <a:endParaRPr sz="3000" dirty="0">
              <a:solidFill>
                <a:srgbClr val="515151"/>
              </a:solidFill>
              <a:latin typeface="Roboto"/>
              <a:ea typeface="Roboto"/>
              <a:cs typeface="Roboto"/>
              <a:sym typeface="Roboto"/>
            </a:endParaRPr>
          </a:p>
        </p:txBody>
      </p:sp>
      <p:pic>
        <p:nvPicPr>
          <p:cNvPr id="5" name="Google Shape;20;p3">
            <a:extLst>
              <a:ext uri="{FF2B5EF4-FFF2-40B4-BE49-F238E27FC236}">
                <a16:creationId xmlns:a16="http://schemas.microsoft.com/office/drawing/2014/main" id="{BB74F4FF-F71C-F78E-3148-898E8360A2E3}"/>
              </a:ext>
            </a:extLst>
          </p:cNvPr>
          <p:cNvPicPr preferRelativeResize="0"/>
          <p:nvPr/>
        </p:nvPicPr>
        <p:blipFill rotWithShape="1">
          <a:blip r:embed="rId4">
            <a:alphaModFix/>
          </a:blip>
          <a:srcRect/>
          <a:stretch/>
        </p:blipFill>
        <p:spPr>
          <a:xfrm>
            <a:off x="915594" y="1796163"/>
            <a:ext cx="915202" cy="915202"/>
          </a:xfrm>
          <a:prstGeom prst="rect">
            <a:avLst/>
          </a:prstGeom>
          <a:noFill/>
          <a:ln>
            <a:noFill/>
          </a:ln>
          <a:effectLst>
            <a:outerShdw blurRad="50800" dist="38100" dir="2700000" algn="tl" rotWithShape="0">
              <a:srgbClr val="000000">
                <a:alpha val="40000"/>
              </a:srgbClr>
            </a:outerShdw>
          </a:effectLst>
        </p:spPr>
      </p:pic>
      <p:sp>
        <p:nvSpPr>
          <p:cNvPr id="3" name="Google Shape;12;p3">
            <a:extLst>
              <a:ext uri="{FF2B5EF4-FFF2-40B4-BE49-F238E27FC236}">
                <a16:creationId xmlns:a16="http://schemas.microsoft.com/office/drawing/2014/main" id="{5541A797-FC9F-BEB7-EFD3-4F523E1DAF31}"/>
              </a:ext>
            </a:extLst>
          </p:cNvPr>
          <p:cNvSpPr txBox="1"/>
          <p:nvPr/>
        </p:nvSpPr>
        <p:spPr>
          <a:xfrm>
            <a:off x="583287" y="605300"/>
            <a:ext cx="16957953" cy="1169470"/>
          </a:xfrm>
          <a:prstGeom prst="rect">
            <a:avLst/>
          </a:prstGeom>
          <a:noFill/>
          <a:ln>
            <a:noFill/>
          </a:ln>
        </p:spPr>
        <p:txBody>
          <a:bodyPr spcFirstLastPara="1" wrap="square" lIns="182850" tIns="91400" rIns="182850" bIns="91400" anchor="t" anchorCtr="0">
            <a:spAutoFit/>
          </a:bodyPr>
          <a:lstStyle/>
          <a:p>
            <a:pPr>
              <a:buSzPts val="3200"/>
            </a:pPr>
            <a:r>
              <a:rPr lang="en-ID" sz="6400" b="1" dirty="0">
                <a:solidFill>
                  <a:schemeClr val="accent1"/>
                </a:solidFill>
                <a:latin typeface="Roboto"/>
                <a:ea typeface="Roboto"/>
                <a:cs typeface="Roboto"/>
                <a:sym typeface="Roboto"/>
              </a:rPr>
              <a:t>Emergency Dept | </a:t>
            </a:r>
            <a:r>
              <a:rPr lang="en-ID" sz="6400" b="1" dirty="0">
                <a:solidFill>
                  <a:srgbClr val="0E0E0E"/>
                </a:solidFill>
                <a:latin typeface="Roboto"/>
                <a:ea typeface="Roboto"/>
                <a:cs typeface="Roboto"/>
                <a:sym typeface="Roboto"/>
              </a:rPr>
              <a:t>Patient List - Mobile </a:t>
            </a:r>
            <a:endParaRPr sz="6400" b="1" dirty="0">
              <a:solidFill>
                <a:srgbClr val="0E0E0E"/>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9" name="Google Shape;79;p8"/>
          <p:cNvSpPr txBox="1"/>
          <p:nvPr/>
        </p:nvSpPr>
        <p:spPr>
          <a:xfrm>
            <a:off x="-10272598" y="-2472168"/>
            <a:ext cx="4816200" cy="769361"/>
          </a:xfrm>
          <a:prstGeom prst="rect">
            <a:avLst/>
          </a:prstGeom>
          <a:noFill/>
          <a:ln>
            <a:noFill/>
          </a:ln>
        </p:spPr>
        <p:txBody>
          <a:bodyPr spcFirstLastPara="1" wrap="square" lIns="182850" tIns="91400" rIns="182850" bIns="91400" anchor="t" anchorCtr="0">
            <a:spAutoFit/>
          </a:bodyPr>
          <a:lstStyle/>
          <a:p>
            <a:pPr>
              <a:buSzPts val="1900"/>
            </a:pPr>
            <a:r>
              <a:rPr lang="en-ID" sz="3800">
                <a:solidFill>
                  <a:srgbClr val="0E0E0E"/>
                </a:solidFill>
                <a:latin typeface="Roboto"/>
                <a:ea typeface="Roboto"/>
                <a:cs typeface="Roboto"/>
                <a:sym typeface="Roboto"/>
              </a:rPr>
              <a:t>Join an Incident</a:t>
            </a:r>
            <a:endParaRPr sz="3800">
              <a:solidFill>
                <a:srgbClr val="0E0E0E"/>
              </a:solidFill>
              <a:latin typeface="Roboto"/>
              <a:ea typeface="Roboto"/>
              <a:cs typeface="Roboto"/>
              <a:sym typeface="Roboto"/>
            </a:endParaRPr>
          </a:p>
        </p:txBody>
      </p:sp>
      <p:pic>
        <p:nvPicPr>
          <p:cNvPr id="80" name="Google Shape;80;p8"/>
          <p:cNvPicPr preferRelativeResize="0"/>
          <p:nvPr/>
        </p:nvPicPr>
        <p:blipFill rotWithShape="1">
          <a:blip r:embed="rId3">
            <a:alphaModFix/>
          </a:blip>
          <a:srcRect t="6414" b="761"/>
          <a:stretch/>
        </p:blipFill>
        <p:spPr>
          <a:xfrm>
            <a:off x="14915237" y="2655950"/>
            <a:ext cx="4984800" cy="10017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81" name="Google Shape;81;p8"/>
          <p:cNvPicPr preferRelativeResize="0"/>
          <p:nvPr/>
        </p:nvPicPr>
        <p:blipFill rotWithShape="1">
          <a:blip r:embed="rId4">
            <a:alphaModFix/>
          </a:blip>
          <a:srcRect/>
          <a:stretch/>
        </p:blipFill>
        <p:spPr>
          <a:xfrm>
            <a:off x="14235169" y="3230866"/>
            <a:ext cx="548640" cy="548640"/>
          </a:xfrm>
          <a:prstGeom prst="rect">
            <a:avLst/>
          </a:prstGeom>
          <a:noFill/>
          <a:ln>
            <a:noFill/>
          </a:ln>
          <a:effectLst>
            <a:outerShdw blurRad="50800" dist="38100" dir="2700000" algn="tl" rotWithShape="0">
              <a:srgbClr val="000000">
                <a:alpha val="40000"/>
              </a:srgbClr>
            </a:outerShdw>
          </a:effectLst>
        </p:spPr>
      </p:pic>
      <p:sp>
        <p:nvSpPr>
          <p:cNvPr id="83" name="Google Shape;83;p8"/>
          <p:cNvSpPr/>
          <p:nvPr/>
        </p:nvSpPr>
        <p:spPr>
          <a:xfrm>
            <a:off x="16912637" y="3104150"/>
            <a:ext cx="915000" cy="548400"/>
          </a:xfrm>
          <a:prstGeom prst="rect">
            <a:avLst/>
          </a:prstGeom>
          <a:noFill/>
          <a:ln w="38100" cap="flat" cmpd="sng">
            <a:solidFill>
              <a:srgbClr val="FFE599"/>
            </a:solidFill>
            <a:prstDash val="solid"/>
            <a:round/>
            <a:headEnd type="none" w="sm" len="sm"/>
            <a:tailEnd type="none" w="sm" len="sm"/>
          </a:ln>
        </p:spPr>
        <p:txBody>
          <a:bodyPr spcFirstLastPara="1" wrap="square" lIns="182850" tIns="182850" rIns="182850" bIns="182850" anchor="ctr" anchorCtr="0">
            <a:noAutofit/>
          </a:bodyPr>
          <a:lstStyle/>
          <a:p>
            <a:pPr algn="ctr"/>
            <a:endParaRPr sz="5600"/>
          </a:p>
        </p:txBody>
      </p:sp>
      <p:sp>
        <p:nvSpPr>
          <p:cNvPr id="2" name="Google Shape;13;p3">
            <a:extLst>
              <a:ext uri="{FF2B5EF4-FFF2-40B4-BE49-F238E27FC236}">
                <a16:creationId xmlns:a16="http://schemas.microsoft.com/office/drawing/2014/main" id="{171CECBB-BC9D-5DA2-E3ED-33BF59E881A9}"/>
              </a:ext>
            </a:extLst>
          </p:cNvPr>
          <p:cNvSpPr txBox="1"/>
          <p:nvPr/>
        </p:nvSpPr>
        <p:spPr>
          <a:xfrm>
            <a:off x="1781441" y="1811600"/>
            <a:ext cx="10988400" cy="5478342"/>
          </a:xfrm>
          <a:prstGeom prst="rect">
            <a:avLst/>
          </a:prstGeom>
          <a:noFill/>
          <a:ln>
            <a:noFill/>
          </a:ln>
        </p:spPr>
        <p:txBody>
          <a:bodyPr spcFirstLastPara="1" wrap="square" lIns="182850" tIns="91400" rIns="182850" bIns="91400" anchor="t" anchorCtr="0">
            <a:spAutoFit/>
          </a:bodyPr>
          <a:lstStyle/>
          <a:p>
            <a:pPr>
              <a:buSzPts val="2200"/>
            </a:pPr>
            <a:r>
              <a:rPr lang="en-ID" sz="4400" b="1" dirty="0">
                <a:solidFill>
                  <a:srgbClr val="515151"/>
                </a:solidFill>
                <a:latin typeface="Roboto"/>
                <a:ea typeface="Roboto"/>
                <a:cs typeface="Roboto"/>
                <a:sym typeface="Roboto"/>
              </a:rPr>
              <a:t>Status Filters</a:t>
            </a:r>
            <a:endParaRPr sz="2400" dirty="0"/>
          </a:p>
          <a:p>
            <a:pPr marL="12700">
              <a:buClr>
                <a:srgbClr val="515151"/>
              </a:buClr>
              <a:buSzPts val="1500"/>
            </a:pPr>
            <a:r>
              <a:rPr lang="en-ID" sz="3000" dirty="0">
                <a:solidFill>
                  <a:srgbClr val="0070C0"/>
                </a:solidFill>
                <a:latin typeface="Roboto Medium" panose="02000000000000000000" pitchFamily="2" charset="0"/>
                <a:ea typeface="Roboto Medium" panose="02000000000000000000" pitchFamily="2" charset="0"/>
                <a:cs typeface="Roboto Medium" panose="02000000000000000000" pitchFamily="2" charset="0"/>
                <a:sym typeface="Roboto"/>
              </a:rPr>
              <a:t>My Patients</a:t>
            </a:r>
            <a:endParaRPr sz="3000" dirty="0">
              <a:solidFill>
                <a:srgbClr val="0070C0"/>
              </a:solidFill>
              <a:latin typeface="Roboto Medium" panose="02000000000000000000" pitchFamily="2" charset="0"/>
              <a:ea typeface="Roboto Medium" panose="02000000000000000000" pitchFamily="2" charset="0"/>
              <a:cs typeface="Roboto Medium" panose="02000000000000000000" pitchFamily="2" charset="0"/>
              <a:sym typeface="Roboto"/>
            </a:endParaRPr>
          </a:p>
          <a:p>
            <a:pPr marL="742950" indent="-341313">
              <a:buClr>
                <a:srgbClr val="515151"/>
              </a:buClr>
              <a:buSzPct val="100000"/>
              <a:buFont typeface="Arial" panose="020B0604020202020204" pitchFamily="34" charset="0"/>
              <a:buChar char="•"/>
            </a:pPr>
            <a:r>
              <a:rPr lang="en-ID" sz="3000" dirty="0">
                <a:solidFill>
                  <a:srgbClr val="515151"/>
                </a:solidFill>
                <a:latin typeface="Roboto"/>
                <a:ea typeface="Roboto"/>
                <a:cs typeface="Roboto"/>
                <a:sym typeface="Roboto"/>
              </a:rPr>
              <a:t>Patients assigned to you</a:t>
            </a:r>
            <a:endParaRPr sz="3000" dirty="0">
              <a:solidFill>
                <a:srgbClr val="515151"/>
              </a:solidFill>
              <a:latin typeface="Roboto"/>
              <a:ea typeface="Roboto"/>
              <a:cs typeface="Roboto"/>
              <a:sym typeface="Roboto"/>
            </a:endParaRPr>
          </a:p>
          <a:p>
            <a:pPr marL="742950" indent="-341313">
              <a:buClr>
                <a:srgbClr val="515151"/>
              </a:buClr>
              <a:buSzPct val="100000"/>
              <a:buFont typeface="Arial" panose="020B0604020202020204" pitchFamily="34" charset="0"/>
              <a:buChar char="•"/>
            </a:pPr>
            <a:r>
              <a:rPr lang="en-ID" sz="3000" dirty="0">
                <a:solidFill>
                  <a:srgbClr val="515151"/>
                </a:solidFill>
                <a:latin typeface="Roboto"/>
                <a:ea typeface="Roboto"/>
                <a:cs typeface="Roboto"/>
                <a:sym typeface="Roboto"/>
              </a:rPr>
              <a:t>Green = New Information</a:t>
            </a:r>
            <a:endParaRPr sz="3000" dirty="0">
              <a:solidFill>
                <a:srgbClr val="515151"/>
              </a:solidFill>
              <a:latin typeface="Roboto"/>
              <a:ea typeface="Roboto"/>
              <a:cs typeface="Roboto"/>
              <a:sym typeface="Roboto"/>
            </a:endParaRPr>
          </a:p>
          <a:p>
            <a:pPr marL="12700">
              <a:spcBef>
                <a:spcPts val="1800"/>
              </a:spcBef>
              <a:buClr>
                <a:srgbClr val="515151"/>
              </a:buClr>
              <a:buSzPts val="1500"/>
            </a:pPr>
            <a:r>
              <a:rPr lang="en-ID" sz="3000" dirty="0">
                <a:solidFill>
                  <a:srgbClr val="0070C0"/>
                </a:solidFill>
                <a:latin typeface="Roboto Medium" panose="02000000000000000000" pitchFamily="2" charset="0"/>
                <a:ea typeface="Roboto Medium" panose="02000000000000000000" pitchFamily="2" charset="0"/>
                <a:cs typeface="Roboto Medium" panose="02000000000000000000" pitchFamily="2" charset="0"/>
                <a:sym typeface="Roboto"/>
              </a:rPr>
              <a:t>All</a:t>
            </a:r>
            <a:endParaRPr sz="3000" dirty="0">
              <a:solidFill>
                <a:srgbClr val="0070C0"/>
              </a:solidFill>
              <a:latin typeface="Roboto Medium" panose="02000000000000000000" pitchFamily="2" charset="0"/>
              <a:ea typeface="Roboto Medium" panose="02000000000000000000" pitchFamily="2" charset="0"/>
              <a:cs typeface="Roboto Medium" panose="02000000000000000000" pitchFamily="2" charset="0"/>
              <a:sym typeface="Roboto"/>
            </a:endParaRPr>
          </a:p>
          <a:p>
            <a:pPr marL="742950" lvl="1" indent="-341313">
              <a:buClr>
                <a:srgbClr val="515151"/>
              </a:buClr>
              <a:buSzPct val="100000"/>
              <a:buFont typeface="Arial" panose="020B0604020202020204" pitchFamily="34" charset="0"/>
              <a:buChar char="•"/>
            </a:pPr>
            <a:r>
              <a:rPr lang="en-ID" sz="3000" dirty="0">
                <a:solidFill>
                  <a:srgbClr val="515151"/>
                </a:solidFill>
                <a:latin typeface="Roboto"/>
                <a:ea typeface="Roboto"/>
                <a:cs typeface="Roboto"/>
                <a:sym typeface="Roboto"/>
              </a:rPr>
              <a:t>All patients at your organization(s)</a:t>
            </a:r>
          </a:p>
          <a:p>
            <a:pPr marL="1490662" lvl="3" indent="-457200">
              <a:buClr>
                <a:srgbClr val="515151"/>
              </a:buClr>
              <a:buSzPct val="100000"/>
              <a:buFont typeface="System Font Regular"/>
              <a:buChar char="-"/>
            </a:pPr>
            <a:r>
              <a:rPr lang="en-ID" sz="3000" dirty="0">
                <a:solidFill>
                  <a:srgbClr val="515151"/>
                </a:solidFill>
                <a:latin typeface="Roboto"/>
                <a:ea typeface="Roboto"/>
                <a:cs typeface="Roboto"/>
                <a:sym typeface="Roboto"/>
              </a:rPr>
              <a:t>If granted privileges</a:t>
            </a:r>
            <a:endParaRPr sz="3000" dirty="0">
              <a:solidFill>
                <a:srgbClr val="515151"/>
              </a:solidFill>
              <a:latin typeface="Roboto"/>
              <a:ea typeface="Roboto"/>
              <a:cs typeface="Roboto"/>
              <a:sym typeface="Roboto"/>
            </a:endParaRPr>
          </a:p>
          <a:p>
            <a:pPr marL="742950" lvl="1" indent="-341313">
              <a:buClr>
                <a:srgbClr val="515151"/>
              </a:buClr>
              <a:buSzPct val="100000"/>
              <a:buFont typeface="Arial" panose="020B0604020202020204" pitchFamily="34" charset="0"/>
              <a:buChar char="•"/>
            </a:pPr>
            <a:r>
              <a:rPr lang="en-ID" sz="3000" dirty="0">
                <a:solidFill>
                  <a:srgbClr val="515151"/>
                </a:solidFill>
                <a:latin typeface="Roboto"/>
                <a:ea typeface="Roboto"/>
                <a:cs typeface="Roboto"/>
                <a:sym typeface="Roboto"/>
              </a:rPr>
              <a:t>Logs you have viewed</a:t>
            </a:r>
            <a:endParaRPr sz="3000" dirty="0">
              <a:solidFill>
                <a:srgbClr val="515151"/>
              </a:solidFill>
              <a:latin typeface="Roboto"/>
              <a:ea typeface="Roboto"/>
              <a:cs typeface="Roboto"/>
              <a:sym typeface="Roboto"/>
            </a:endParaRPr>
          </a:p>
          <a:p>
            <a:pPr marL="742950" lvl="1" indent="-341313">
              <a:buClr>
                <a:srgbClr val="515151"/>
              </a:buClr>
              <a:buSzPct val="100000"/>
              <a:buFont typeface="Arial" panose="020B0604020202020204" pitchFamily="34" charset="0"/>
              <a:buChar char="•"/>
            </a:pPr>
            <a:r>
              <a:rPr lang="en-ID" sz="3000" dirty="0">
                <a:solidFill>
                  <a:srgbClr val="515151"/>
                </a:solidFill>
                <a:latin typeface="Roboto"/>
                <a:ea typeface="Roboto"/>
                <a:cs typeface="Roboto"/>
                <a:sym typeface="Roboto"/>
              </a:rPr>
              <a:t>Able to assign to yourself and receive future alerts</a:t>
            </a:r>
            <a:endParaRPr sz="3000" dirty="0">
              <a:solidFill>
                <a:srgbClr val="515151"/>
              </a:solidFill>
              <a:latin typeface="Roboto"/>
              <a:ea typeface="Roboto"/>
              <a:cs typeface="Roboto"/>
              <a:sym typeface="Roboto"/>
            </a:endParaRPr>
          </a:p>
          <a:p>
            <a:pPr marL="12700">
              <a:spcBef>
                <a:spcPts val="1800"/>
              </a:spcBef>
              <a:buClr>
                <a:srgbClr val="515151"/>
              </a:buClr>
              <a:buSzPts val="1500"/>
            </a:pPr>
            <a:r>
              <a:rPr lang="en-ID" sz="3000" dirty="0">
                <a:solidFill>
                  <a:srgbClr val="0070C0"/>
                </a:solidFill>
                <a:latin typeface="Roboto Medium" panose="02000000000000000000" pitchFamily="2" charset="0"/>
                <a:ea typeface="Roboto Medium" panose="02000000000000000000" pitchFamily="2" charset="0"/>
                <a:cs typeface="Roboto Medium" panose="02000000000000000000" pitchFamily="2" charset="0"/>
                <a:sym typeface="Roboto"/>
              </a:rPr>
              <a:t>Active</a:t>
            </a:r>
            <a:endParaRPr sz="3000" dirty="0">
              <a:solidFill>
                <a:srgbClr val="0070C0"/>
              </a:solidFill>
              <a:latin typeface="Roboto Medium" panose="02000000000000000000" pitchFamily="2" charset="0"/>
              <a:ea typeface="Roboto Medium" panose="02000000000000000000" pitchFamily="2" charset="0"/>
              <a:cs typeface="Roboto Medium" panose="02000000000000000000" pitchFamily="2" charset="0"/>
              <a:sym typeface="Roboto"/>
            </a:endParaRPr>
          </a:p>
        </p:txBody>
      </p:sp>
      <p:pic>
        <p:nvPicPr>
          <p:cNvPr id="5" name="Google Shape;20;p3">
            <a:extLst>
              <a:ext uri="{FF2B5EF4-FFF2-40B4-BE49-F238E27FC236}">
                <a16:creationId xmlns:a16="http://schemas.microsoft.com/office/drawing/2014/main" id="{5ACF218F-CA8A-E1DB-3B48-94168F338B6A}"/>
              </a:ext>
            </a:extLst>
          </p:cNvPr>
          <p:cNvPicPr preferRelativeResize="0"/>
          <p:nvPr/>
        </p:nvPicPr>
        <p:blipFill rotWithShape="1">
          <a:blip r:embed="rId4">
            <a:alphaModFix/>
          </a:blip>
          <a:srcRect/>
          <a:stretch/>
        </p:blipFill>
        <p:spPr>
          <a:xfrm>
            <a:off x="915594" y="1796163"/>
            <a:ext cx="915202" cy="915202"/>
          </a:xfrm>
          <a:prstGeom prst="rect">
            <a:avLst/>
          </a:prstGeom>
          <a:noFill/>
          <a:ln>
            <a:noFill/>
          </a:ln>
          <a:effectLst>
            <a:outerShdw blurRad="50800" dist="38100" dir="2700000" algn="tl" rotWithShape="0">
              <a:srgbClr val="000000">
                <a:alpha val="40000"/>
              </a:srgbClr>
            </a:outerShdw>
          </a:effectLst>
        </p:spPr>
      </p:pic>
      <p:sp>
        <p:nvSpPr>
          <p:cNvPr id="3" name="Google Shape;12;p3">
            <a:extLst>
              <a:ext uri="{FF2B5EF4-FFF2-40B4-BE49-F238E27FC236}">
                <a16:creationId xmlns:a16="http://schemas.microsoft.com/office/drawing/2014/main" id="{AB8FB81F-AAA8-63C5-1F2A-9ACA124603AD}"/>
              </a:ext>
            </a:extLst>
          </p:cNvPr>
          <p:cNvSpPr txBox="1"/>
          <p:nvPr/>
        </p:nvSpPr>
        <p:spPr>
          <a:xfrm>
            <a:off x="583287" y="605300"/>
            <a:ext cx="16957953" cy="1169470"/>
          </a:xfrm>
          <a:prstGeom prst="rect">
            <a:avLst/>
          </a:prstGeom>
          <a:noFill/>
          <a:ln>
            <a:noFill/>
          </a:ln>
        </p:spPr>
        <p:txBody>
          <a:bodyPr spcFirstLastPara="1" wrap="square" lIns="182850" tIns="91400" rIns="182850" bIns="91400" anchor="t" anchorCtr="0">
            <a:spAutoFit/>
          </a:bodyPr>
          <a:lstStyle/>
          <a:p>
            <a:pPr>
              <a:buSzPts val="3200"/>
            </a:pPr>
            <a:r>
              <a:rPr lang="en-ID" sz="6400" b="1" dirty="0">
                <a:solidFill>
                  <a:schemeClr val="accent1"/>
                </a:solidFill>
                <a:latin typeface="Roboto"/>
                <a:ea typeface="Roboto"/>
                <a:cs typeface="Roboto"/>
                <a:sym typeface="Roboto"/>
              </a:rPr>
              <a:t>Emergency Dept | </a:t>
            </a:r>
            <a:r>
              <a:rPr lang="en-ID" sz="6400" b="1" dirty="0">
                <a:solidFill>
                  <a:srgbClr val="0E0E0E"/>
                </a:solidFill>
                <a:latin typeface="Roboto"/>
                <a:ea typeface="Roboto"/>
                <a:cs typeface="Roboto"/>
                <a:sym typeface="Roboto"/>
              </a:rPr>
              <a:t>Patient List - Mobile </a:t>
            </a:r>
            <a:endParaRPr sz="6400" b="1" dirty="0">
              <a:solidFill>
                <a:srgbClr val="0E0E0E"/>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90" name="Google Shape;90;p9"/>
          <p:cNvPicPr preferRelativeResize="0"/>
          <p:nvPr/>
        </p:nvPicPr>
        <p:blipFill rotWithShape="1">
          <a:blip r:embed="rId3">
            <a:alphaModFix/>
          </a:blip>
          <a:srcRect t="5003" b="2172"/>
          <a:stretch/>
        </p:blipFill>
        <p:spPr>
          <a:xfrm>
            <a:off x="14915237" y="2655950"/>
            <a:ext cx="4984800" cy="10017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91" name="Google Shape;91;p9"/>
          <p:cNvSpPr txBox="1"/>
          <p:nvPr/>
        </p:nvSpPr>
        <p:spPr>
          <a:xfrm>
            <a:off x="1778231" y="9433000"/>
            <a:ext cx="9421800" cy="800138"/>
          </a:xfrm>
          <a:prstGeom prst="rect">
            <a:avLst/>
          </a:prstGeom>
          <a:noFill/>
          <a:ln>
            <a:noFill/>
          </a:ln>
        </p:spPr>
        <p:txBody>
          <a:bodyPr spcFirstLastPara="1" wrap="square" lIns="182850" tIns="91400" rIns="182850" bIns="91400" anchor="t" anchorCtr="0">
            <a:spAutoFit/>
          </a:bodyPr>
          <a:lstStyle/>
          <a:p>
            <a:pPr>
              <a:spcBef>
                <a:spcPts val="1200"/>
              </a:spcBef>
            </a:pPr>
            <a:endParaRPr sz="3000">
              <a:solidFill>
                <a:srgbClr val="515151"/>
              </a:solidFill>
              <a:latin typeface="Roboto"/>
              <a:ea typeface="Roboto"/>
              <a:cs typeface="Roboto"/>
              <a:sym typeface="Roboto"/>
            </a:endParaRPr>
          </a:p>
        </p:txBody>
      </p:sp>
      <p:pic>
        <p:nvPicPr>
          <p:cNvPr id="92" name="Google Shape;92;p9"/>
          <p:cNvPicPr preferRelativeResize="0"/>
          <p:nvPr/>
        </p:nvPicPr>
        <p:blipFill rotWithShape="1">
          <a:blip r:embed="rId4">
            <a:alphaModFix/>
          </a:blip>
          <a:srcRect/>
          <a:stretch/>
        </p:blipFill>
        <p:spPr>
          <a:xfrm>
            <a:off x="14235169" y="3230866"/>
            <a:ext cx="548640" cy="548640"/>
          </a:xfrm>
          <a:prstGeom prst="rect">
            <a:avLst/>
          </a:prstGeom>
          <a:noFill/>
          <a:ln>
            <a:noFill/>
          </a:ln>
          <a:effectLst>
            <a:outerShdw blurRad="50800" dist="38100" dir="2700000" algn="tl" rotWithShape="0">
              <a:srgbClr val="000000">
                <a:alpha val="40000"/>
              </a:srgbClr>
            </a:outerShdw>
          </a:effectLst>
        </p:spPr>
      </p:pic>
      <p:sp>
        <p:nvSpPr>
          <p:cNvPr id="94" name="Google Shape;94;p9"/>
          <p:cNvSpPr/>
          <p:nvPr/>
        </p:nvSpPr>
        <p:spPr>
          <a:xfrm>
            <a:off x="17647923" y="3241850"/>
            <a:ext cx="1203000" cy="548400"/>
          </a:xfrm>
          <a:prstGeom prst="rect">
            <a:avLst/>
          </a:prstGeom>
          <a:noFill/>
          <a:ln w="38100" cap="flat" cmpd="sng">
            <a:solidFill>
              <a:srgbClr val="FFE599"/>
            </a:solidFill>
            <a:prstDash val="solid"/>
            <a:round/>
            <a:headEnd type="none" w="sm" len="sm"/>
            <a:tailEnd type="none" w="sm" len="sm"/>
          </a:ln>
        </p:spPr>
        <p:txBody>
          <a:bodyPr spcFirstLastPara="1" wrap="square" lIns="182850" tIns="182850" rIns="182850" bIns="182850" anchor="ctr" anchorCtr="0">
            <a:noAutofit/>
          </a:bodyPr>
          <a:lstStyle/>
          <a:p>
            <a:pPr algn="ctr"/>
            <a:endParaRPr sz="5600"/>
          </a:p>
        </p:txBody>
      </p:sp>
      <p:sp>
        <p:nvSpPr>
          <p:cNvPr id="2" name="Google Shape;13;p3">
            <a:extLst>
              <a:ext uri="{FF2B5EF4-FFF2-40B4-BE49-F238E27FC236}">
                <a16:creationId xmlns:a16="http://schemas.microsoft.com/office/drawing/2014/main" id="{5D6D0633-DC74-9DED-6696-41EC7905A1BB}"/>
              </a:ext>
            </a:extLst>
          </p:cNvPr>
          <p:cNvSpPr txBox="1"/>
          <p:nvPr/>
        </p:nvSpPr>
        <p:spPr>
          <a:xfrm>
            <a:off x="1781441" y="1811600"/>
            <a:ext cx="10988400" cy="6170839"/>
          </a:xfrm>
          <a:prstGeom prst="rect">
            <a:avLst/>
          </a:prstGeom>
          <a:noFill/>
          <a:ln>
            <a:noFill/>
          </a:ln>
        </p:spPr>
        <p:txBody>
          <a:bodyPr spcFirstLastPara="1" wrap="square" lIns="182850" tIns="91400" rIns="182850" bIns="91400" anchor="t" anchorCtr="0">
            <a:spAutoFit/>
          </a:bodyPr>
          <a:lstStyle/>
          <a:p>
            <a:pPr>
              <a:buSzPts val="2200"/>
            </a:pPr>
            <a:r>
              <a:rPr lang="en-ID" sz="4400" b="1" dirty="0">
                <a:solidFill>
                  <a:srgbClr val="515151"/>
                </a:solidFill>
                <a:latin typeface="Roboto"/>
                <a:ea typeface="Roboto"/>
                <a:cs typeface="Roboto"/>
                <a:sym typeface="Roboto"/>
              </a:rPr>
              <a:t>Status Filters</a:t>
            </a:r>
            <a:endParaRPr sz="2400" dirty="0"/>
          </a:p>
          <a:p>
            <a:pPr marL="12700">
              <a:buClr>
                <a:srgbClr val="515151"/>
              </a:buClr>
              <a:buSzPts val="1500"/>
            </a:pPr>
            <a:r>
              <a:rPr lang="en-ID" sz="3000" dirty="0">
                <a:solidFill>
                  <a:srgbClr val="0070C0"/>
                </a:solidFill>
                <a:latin typeface="Roboto Medium" panose="02000000000000000000" pitchFamily="2" charset="0"/>
                <a:ea typeface="Roboto Medium" panose="02000000000000000000" pitchFamily="2" charset="0"/>
                <a:cs typeface="Roboto Medium" panose="02000000000000000000" pitchFamily="2" charset="0"/>
                <a:sym typeface="Roboto"/>
              </a:rPr>
              <a:t>My Patients</a:t>
            </a:r>
            <a:endParaRPr sz="3000" dirty="0">
              <a:solidFill>
                <a:srgbClr val="0070C0"/>
              </a:solidFill>
              <a:latin typeface="Roboto Medium" panose="02000000000000000000" pitchFamily="2" charset="0"/>
              <a:ea typeface="Roboto Medium" panose="02000000000000000000" pitchFamily="2" charset="0"/>
              <a:cs typeface="Roboto Medium" panose="02000000000000000000" pitchFamily="2" charset="0"/>
              <a:sym typeface="Roboto"/>
            </a:endParaRPr>
          </a:p>
          <a:p>
            <a:pPr marL="742950" indent="-341313">
              <a:buClr>
                <a:srgbClr val="515151"/>
              </a:buClr>
              <a:buSzPct val="100000"/>
              <a:buFont typeface="Arial" panose="020B0604020202020204" pitchFamily="34" charset="0"/>
              <a:buChar char="•"/>
            </a:pPr>
            <a:r>
              <a:rPr lang="en-ID" sz="3000" dirty="0">
                <a:solidFill>
                  <a:srgbClr val="515151"/>
                </a:solidFill>
                <a:latin typeface="Roboto"/>
                <a:ea typeface="Roboto"/>
                <a:cs typeface="Roboto"/>
                <a:sym typeface="Roboto"/>
              </a:rPr>
              <a:t>Patients assigned to you</a:t>
            </a:r>
            <a:endParaRPr sz="3000" dirty="0">
              <a:solidFill>
                <a:srgbClr val="515151"/>
              </a:solidFill>
              <a:latin typeface="Roboto"/>
              <a:ea typeface="Roboto"/>
              <a:cs typeface="Roboto"/>
              <a:sym typeface="Roboto"/>
            </a:endParaRPr>
          </a:p>
          <a:p>
            <a:pPr marL="742950" indent="-341313">
              <a:buClr>
                <a:srgbClr val="515151"/>
              </a:buClr>
              <a:buSzPct val="100000"/>
              <a:buFont typeface="Arial" panose="020B0604020202020204" pitchFamily="34" charset="0"/>
              <a:buChar char="•"/>
            </a:pPr>
            <a:r>
              <a:rPr lang="en-ID" sz="3000" dirty="0">
                <a:solidFill>
                  <a:srgbClr val="515151"/>
                </a:solidFill>
                <a:latin typeface="Roboto"/>
                <a:ea typeface="Roboto"/>
                <a:cs typeface="Roboto"/>
                <a:sym typeface="Roboto"/>
              </a:rPr>
              <a:t>Green = New Information</a:t>
            </a:r>
            <a:endParaRPr sz="3000" dirty="0">
              <a:solidFill>
                <a:srgbClr val="515151"/>
              </a:solidFill>
              <a:latin typeface="Roboto"/>
              <a:ea typeface="Roboto"/>
              <a:cs typeface="Roboto"/>
              <a:sym typeface="Roboto"/>
            </a:endParaRPr>
          </a:p>
          <a:p>
            <a:pPr marL="12700">
              <a:spcBef>
                <a:spcPts val="1800"/>
              </a:spcBef>
              <a:buClr>
                <a:srgbClr val="515151"/>
              </a:buClr>
              <a:buSzPts val="1500"/>
            </a:pPr>
            <a:r>
              <a:rPr lang="en-ID" sz="3000" dirty="0">
                <a:solidFill>
                  <a:srgbClr val="0070C0"/>
                </a:solidFill>
                <a:latin typeface="Roboto Medium" panose="02000000000000000000" pitchFamily="2" charset="0"/>
                <a:ea typeface="Roboto Medium" panose="02000000000000000000" pitchFamily="2" charset="0"/>
                <a:cs typeface="Roboto Medium" panose="02000000000000000000" pitchFamily="2" charset="0"/>
                <a:sym typeface="Roboto"/>
              </a:rPr>
              <a:t>All</a:t>
            </a:r>
            <a:endParaRPr sz="3000" dirty="0">
              <a:solidFill>
                <a:srgbClr val="0070C0"/>
              </a:solidFill>
              <a:latin typeface="Roboto Medium" panose="02000000000000000000" pitchFamily="2" charset="0"/>
              <a:ea typeface="Roboto Medium" panose="02000000000000000000" pitchFamily="2" charset="0"/>
              <a:cs typeface="Roboto Medium" panose="02000000000000000000" pitchFamily="2" charset="0"/>
              <a:sym typeface="Roboto"/>
            </a:endParaRPr>
          </a:p>
          <a:p>
            <a:pPr marL="742950" lvl="1" indent="-341313">
              <a:buClr>
                <a:srgbClr val="515151"/>
              </a:buClr>
              <a:buSzPct val="100000"/>
              <a:buFont typeface="Arial" panose="020B0604020202020204" pitchFamily="34" charset="0"/>
              <a:buChar char="•"/>
            </a:pPr>
            <a:r>
              <a:rPr lang="en-ID" sz="3000" dirty="0">
                <a:solidFill>
                  <a:srgbClr val="515151"/>
                </a:solidFill>
                <a:latin typeface="Roboto"/>
                <a:ea typeface="Roboto"/>
                <a:cs typeface="Roboto"/>
                <a:sym typeface="Roboto"/>
              </a:rPr>
              <a:t>All patients at your organization(s)</a:t>
            </a:r>
          </a:p>
          <a:p>
            <a:pPr marL="1490662" lvl="3" indent="-457200">
              <a:buClr>
                <a:srgbClr val="515151"/>
              </a:buClr>
              <a:buSzPct val="100000"/>
              <a:buFont typeface="System Font Regular"/>
              <a:buChar char="-"/>
            </a:pPr>
            <a:r>
              <a:rPr lang="en-ID" sz="3000" dirty="0">
                <a:solidFill>
                  <a:srgbClr val="515151"/>
                </a:solidFill>
                <a:latin typeface="Roboto"/>
                <a:ea typeface="Roboto"/>
                <a:cs typeface="Roboto"/>
                <a:sym typeface="Roboto"/>
              </a:rPr>
              <a:t>If granted privileges</a:t>
            </a:r>
            <a:endParaRPr sz="3000" dirty="0">
              <a:solidFill>
                <a:srgbClr val="515151"/>
              </a:solidFill>
              <a:latin typeface="Roboto"/>
              <a:ea typeface="Roboto"/>
              <a:cs typeface="Roboto"/>
              <a:sym typeface="Roboto"/>
            </a:endParaRPr>
          </a:p>
          <a:p>
            <a:pPr marL="742950" lvl="1" indent="-341313">
              <a:buClr>
                <a:srgbClr val="515151"/>
              </a:buClr>
              <a:buSzPct val="100000"/>
              <a:buFont typeface="Arial" panose="020B0604020202020204" pitchFamily="34" charset="0"/>
              <a:buChar char="•"/>
            </a:pPr>
            <a:r>
              <a:rPr lang="en-ID" sz="3000" dirty="0">
                <a:solidFill>
                  <a:srgbClr val="515151"/>
                </a:solidFill>
                <a:latin typeface="Roboto"/>
                <a:ea typeface="Roboto"/>
                <a:cs typeface="Roboto"/>
                <a:sym typeface="Roboto"/>
              </a:rPr>
              <a:t>Logs you have viewed</a:t>
            </a:r>
            <a:endParaRPr sz="3000" dirty="0">
              <a:solidFill>
                <a:srgbClr val="515151"/>
              </a:solidFill>
              <a:latin typeface="Roboto"/>
              <a:ea typeface="Roboto"/>
              <a:cs typeface="Roboto"/>
              <a:sym typeface="Roboto"/>
            </a:endParaRPr>
          </a:p>
          <a:p>
            <a:pPr marL="742950" lvl="1" indent="-341313">
              <a:buClr>
                <a:srgbClr val="515151"/>
              </a:buClr>
              <a:buSzPct val="100000"/>
              <a:buFont typeface="Arial" panose="020B0604020202020204" pitchFamily="34" charset="0"/>
              <a:buChar char="•"/>
            </a:pPr>
            <a:r>
              <a:rPr lang="en-ID" sz="3000" dirty="0">
                <a:solidFill>
                  <a:srgbClr val="515151"/>
                </a:solidFill>
                <a:latin typeface="Roboto"/>
                <a:ea typeface="Roboto"/>
                <a:cs typeface="Roboto"/>
                <a:sym typeface="Roboto"/>
              </a:rPr>
              <a:t>Able to assign to yourself and receive future alerts</a:t>
            </a:r>
            <a:endParaRPr sz="3000" dirty="0">
              <a:solidFill>
                <a:srgbClr val="515151"/>
              </a:solidFill>
              <a:latin typeface="Roboto"/>
              <a:ea typeface="Roboto"/>
              <a:cs typeface="Roboto"/>
              <a:sym typeface="Roboto"/>
            </a:endParaRPr>
          </a:p>
          <a:p>
            <a:pPr marL="12700">
              <a:spcBef>
                <a:spcPts val="1800"/>
              </a:spcBef>
              <a:buClr>
                <a:srgbClr val="515151"/>
              </a:buClr>
              <a:buSzPts val="1500"/>
            </a:pPr>
            <a:r>
              <a:rPr lang="en-ID" sz="3000" dirty="0">
                <a:solidFill>
                  <a:srgbClr val="0070C0"/>
                </a:solidFill>
                <a:latin typeface="Roboto Medium" panose="02000000000000000000" pitchFamily="2" charset="0"/>
                <a:ea typeface="Roboto Medium" panose="02000000000000000000" pitchFamily="2" charset="0"/>
                <a:cs typeface="Roboto Medium" panose="02000000000000000000" pitchFamily="2" charset="0"/>
                <a:sym typeface="Roboto"/>
              </a:rPr>
              <a:t>Active</a:t>
            </a:r>
            <a:endParaRPr sz="3000" dirty="0">
              <a:solidFill>
                <a:srgbClr val="0070C0"/>
              </a:solidFill>
              <a:latin typeface="Roboto Medium" panose="02000000000000000000" pitchFamily="2" charset="0"/>
              <a:ea typeface="Roboto Medium" panose="02000000000000000000" pitchFamily="2" charset="0"/>
              <a:cs typeface="Roboto Medium" panose="02000000000000000000" pitchFamily="2" charset="0"/>
              <a:sym typeface="Roboto"/>
            </a:endParaRPr>
          </a:p>
          <a:p>
            <a:pPr marL="12700">
              <a:spcBef>
                <a:spcPts val="1800"/>
              </a:spcBef>
              <a:buClr>
                <a:srgbClr val="515151"/>
              </a:buClr>
              <a:buSzPts val="1500"/>
            </a:pPr>
            <a:r>
              <a:rPr lang="en-ID" sz="3000" dirty="0">
                <a:solidFill>
                  <a:srgbClr val="0070C0"/>
                </a:solidFill>
                <a:latin typeface="Roboto Medium" panose="02000000000000000000" pitchFamily="2" charset="0"/>
                <a:ea typeface="Roboto Medium" panose="02000000000000000000" pitchFamily="2" charset="0"/>
                <a:cs typeface="Roboto Medium" panose="02000000000000000000" pitchFamily="2" charset="0"/>
                <a:sym typeface="Roboto"/>
              </a:rPr>
              <a:t>Inbound</a:t>
            </a:r>
            <a:endParaRPr sz="3000" dirty="0">
              <a:solidFill>
                <a:srgbClr val="0070C0"/>
              </a:solidFill>
              <a:latin typeface="Roboto Medium" panose="02000000000000000000" pitchFamily="2" charset="0"/>
              <a:ea typeface="Roboto Medium" panose="02000000000000000000" pitchFamily="2" charset="0"/>
              <a:cs typeface="Roboto Medium" panose="02000000000000000000" pitchFamily="2" charset="0"/>
              <a:sym typeface="Roboto"/>
            </a:endParaRPr>
          </a:p>
        </p:txBody>
      </p:sp>
      <p:pic>
        <p:nvPicPr>
          <p:cNvPr id="5" name="Google Shape;20;p3">
            <a:extLst>
              <a:ext uri="{FF2B5EF4-FFF2-40B4-BE49-F238E27FC236}">
                <a16:creationId xmlns:a16="http://schemas.microsoft.com/office/drawing/2014/main" id="{662ABD58-8C58-FFDE-F53C-5B0FBFF8F4ED}"/>
              </a:ext>
            </a:extLst>
          </p:cNvPr>
          <p:cNvPicPr preferRelativeResize="0"/>
          <p:nvPr/>
        </p:nvPicPr>
        <p:blipFill rotWithShape="1">
          <a:blip r:embed="rId4">
            <a:alphaModFix/>
          </a:blip>
          <a:srcRect/>
          <a:stretch/>
        </p:blipFill>
        <p:spPr>
          <a:xfrm>
            <a:off x="915594" y="1796163"/>
            <a:ext cx="915202" cy="915202"/>
          </a:xfrm>
          <a:prstGeom prst="rect">
            <a:avLst/>
          </a:prstGeom>
          <a:noFill/>
          <a:ln>
            <a:noFill/>
          </a:ln>
          <a:effectLst>
            <a:outerShdw blurRad="50800" dist="38100" dir="2700000" algn="tl" rotWithShape="0">
              <a:srgbClr val="000000">
                <a:alpha val="40000"/>
              </a:srgbClr>
            </a:outerShdw>
          </a:effectLst>
        </p:spPr>
      </p:pic>
      <p:sp>
        <p:nvSpPr>
          <p:cNvPr id="3" name="Google Shape;12;p3">
            <a:extLst>
              <a:ext uri="{FF2B5EF4-FFF2-40B4-BE49-F238E27FC236}">
                <a16:creationId xmlns:a16="http://schemas.microsoft.com/office/drawing/2014/main" id="{5E860727-602B-C9AB-E6F4-3134B0CE10C4}"/>
              </a:ext>
            </a:extLst>
          </p:cNvPr>
          <p:cNvSpPr txBox="1"/>
          <p:nvPr/>
        </p:nvSpPr>
        <p:spPr>
          <a:xfrm>
            <a:off x="583287" y="605300"/>
            <a:ext cx="16957953" cy="1169470"/>
          </a:xfrm>
          <a:prstGeom prst="rect">
            <a:avLst/>
          </a:prstGeom>
          <a:noFill/>
          <a:ln>
            <a:noFill/>
          </a:ln>
        </p:spPr>
        <p:txBody>
          <a:bodyPr spcFirstLastPara="1" wrap="square" lIns="182850" tIns="91400" rIns="182850" bIns="91400" anchor="t" anchorCtr="0">
            <a:spAutoFit/>
          </a:bodyPr>
          <a:lstStyle/>
          <a:p>
            <a:pPr>
              <a:buSzPts val="3200"/>
            </a:pPr>
            <a:r>
              <a:rPr lang="en-ID" sz="6400" b="1" dirty="0">
                <a:solidFill>
                  <a:schemeClr val="accent1"/>
                </a:solidFill>
                <a:latin typeface="Roboto"/>
                <a:ea typeface="Roboto"/>
                <a:cs typeface="Roboto"/>
                <a:sym typeface="Roboto"/>
              </a:rPr>
              <a:t>Emergency Dept | </a:t>
            </a:r>
            <a:r>
              <a:rPr lang="en-ID" sz="6400" b="1" dirty="0">
                <a:solidFill>
                  <a:srgbClr val="0E0E0E"/>
                </a:solidFill>
                <a:latin typeface="Roboto"/>
                <a:ea typeface="Roboto"/>
                <a:cs typeface="Roboto"/>
                <a:sym typeface="Roboto"/>
              </a:rPr>
              <a:t>Patient List - Mobile </a:t>
            </a:r>
            <a:endParaRPr sz="6400" b="1" dirty="0">
              <a:solidFill>
                <a:srgbClr val="0E0E0E"/>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101" name="Google Shape;101;p10"/>
          <p:cNvPicPr preferRelativeResize="0"/>
          <p:nvPr/>
        </p:nvPicPr>
        <p:blipFill rotWithShape="1">
          <a:blip r:embed="rId3">
            <a:alphaModFix/>
          </a:blip>
          <a:srcRect t="5003" b="2172"/>
          <a:stretch/>
        </p:blipFill>
        <p:spPr>
          <a:xfrm>
            <a:off x="14915237" y="2655950"/>
            <a:ext cx="4984800" cy="10017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02" name="Google Shape;102;p10"/>
          <p:cNvPicPr preferRelativeResize="0"/>
          <p:nvPr/>
        </p:nvPicPr>
        <p:blipFill rotWithShape="1">
          <a:blip r:embed="rId4">
            <a:alphaModFix/>
          </a:blip>
          <a:srcRect/>
          <a:stretch/>
        </p:blipFill>
        <p:spPr>
          <a:xfrm>
            <a:off x="14235169" y="3230866"/>
            <a:ext cx="548640" cy="548640"/>
          </a:xfrm>
          <a:prstGeom prst="rect">
            <a:avLst/>
          </a:prstGeom>
          <a:noFill/>
          <a:ln>
            <a:noFill/>
          </a:ln>
          <a:effectLst>
            <a:outerShdw blurRad="50800" dist="38100" dir="2700000" algn="tl" rotWithShape="0">
              <a:srgbClr val="000000">
                <a:alpha val="40000"/>
              </a:srgbClr>
            </a:outerShdw>
          </a:effectLst>
        </p:spPr>
      </p:pic>
      <p:sp>
        <p:nvSpPr>
          <p:cNvPr id="104" name="Google Shape;104;p10"/>
          <p:cNvSpPr/>
          <p:nvPr/>
        </p:nvSpPr>
        <p:spPr>
          <a:xfrm>
            <a:off x="18683965" y="3208422"/>
            <a:ext cx="1182600" cy="548400"/>
          </a:xfrm>
          <a:prstGeom prst="rect">
            <a:avLst/>
          </a:prstGeom>
          <a:noFill/>
          <a:ln w="38100" cap="flat" cmpd="sng">
            <a:solidFill>
              <a:srgbClr val="FFE599"/>
            </a:solidFill>
            <a:prstDash val="solid"/>
            <a:round/>
            <a:headEnd type="none" w="sm" len="sm"/>
            <a:tailEnd type="none" w="sm" len="sm"/>
          </a:ln>
        </p:spPr>
        <p:txBody>
          <a:bodyPr spcFirstLastPara="1" wrap="square" lIns="182850" tIns="182850" rIns="182850" bIns="182850" anchor="ctr" anchorCtr="0">
            <a:noAutofit/>
          </a:bodyPr>
          <a:lstStyle/>
          <a:p>
            <a:pPr algn="ctr"/>
            <a:endParaRPr sz="5600"/>
          </a:p>
        </p:txBody>
      </p:sp>
      <p:sp>
        <p:nvSpPr>
          <p:cNvPr id="2" name="Google Shape;13;p3">
            <a:extLst>
              <a:ext uri="{FF2B5EF4-FFF2-40B4-BE49-F238E27FC236}">
                <a16:creationId xmlns:a16="http://schemas.microsoft.com/office/drawing/2014/main" id="{392BFB89-BA50-B2BA-09A2-F35810CF106B}"/>
              </a:ext>
            </a:extLst>
          </p:cNvPr>
          <p:cNvSpPr txBox="1"/>
          <p:nvPr/>
        </p:nvSpPr>
        <p:spPr>
          <a:xfrm>
            <a:off x="1781441" y="1811600"/>
            <a:ext cx="10988400" cy="7325001"/>
          </a:xfrm>
          <a:prstGeom prst="rect">
            <a:avLst/>
          </a:prstGeom>
          <a:noFill/>
          <a:ln>
            <a:noFill/>
          </a:ln>
        </p:spPr>
        <p:txBody>
          <a:bodyPr spcFirstLastPara="1" wrap="square" lIns="182850" tIns="91400" rIns="182850" bIns="91400" anchor="t" anchorCtr="0">
            <a:spAutoFit/>
          </a:bodyPr>
          <a:lstStyle/>
          <a:p>
            <a:pPr>
              <a:buSzPts val="2200"/>
            </a:pPr>
            <a:r>
              <a:rPr lang="en-ID" sz="4400" b="1" dirty="0">
                <a:solidFill>
                  <a:srgbClr val="515151"/>
                </a:solidFill>
                <a:latin typeface="Roboto"/>
                <a:ea typeface="Roboto"/>
                <a:cs typeface="Roboto"/>
                <a:sym typeface="Roboto"/>
              </a:rPr>
              <a:t>Status Filters</a:t>
            </a:r>
            <a:endParaRPr sz="2400" dirty="0"/>
          </a:p>
          <a:p>
            <a:pPr marL="12700">
              <a:buClr>
                <a:srgbClr val="515151"/>
              </a:buClr>
              <a:buSzPts val="1500"/>
            </a:pPr>
            <a:r>
              <a:rPr lang="en-ID" sz="3000" dirty="0">
                <a:solidFill>
                  <a:srgbClr val="0070C0"/>
                </a:solidFill>
                <a:latin typeface="Roboto Medium" panose="02000000000000000000" pitchFamily="2" charset="0"/>
                <a:ea typeface="Roboto Medium" panose="02000000000000000000" pitchFamily="2" charset="0"/>
                <a:cs typeface="Roboto Medium" panose="02000000000000000000" pitchFamily="2" charset="0"/>
                <a:sym typeface="Roboto"/>
              </a:rPr>
              <a:t>My Patients</a:t>
            </a:r>
            <a:endParaRPr sz="3000" dirty="0">
              <a:solidFill>
                <a:srgbClr val="0070C0"/>
              </a:solidFill>
              <a:latin typeface="Roboto Medium" panose="02000000000000000000" pitchFamily="2" charset="0"/>
              <a:ea typeface="Roboto Medium" panose="02000000000000000000" pitchFamily="2" charset="0"/>
              <a:cs typeface="Roboto Medium" panose="02000000000000000000" pitchFamily="2" charset="0"/>
              <a:sym typeface="Roboto"/>
            </a:endParaRPr>
          </a:p>
          <a:p>
            <a:pPr marL="742950" indent="-341313">
              <a:buClr>
                <a:srgbClr val="515151"/>
              </a:buClr>
              <a:buSzPct val="100000"/>
              <a:buFont typeface="Arial" panose="020B0604020202020204" pitchFamily="34" charset="0"/>
              <a:buChar char="•"/>
            </a:pPr>
            <a:r>
              <a:rPr lang="en-ID" sz="3000" dirty="0">
                <a:solidFill>
                  <a:srgbClr val="515151"/>
                </a:solidFill>
                <a:latin typeface="Roboto"/>
                <a:ea typeface="Roboto"/>
                <a:cs typeface="Roboto"/>
                <a:sym typeface="Roboto"/>
              </a:rPr>
              <a:t>Patients assigned to you</a:t>
            </a:r>
            <a:endParaRPr sz="3000" dirty="0">
              <a:solidFill>
                <a:srgbClr val="515151"/>
              </a:solidFill>
              <a:latin typeface="Roboto"/>
              <a:ea typeface="Roboto"/>
              <a:cs typeface="Roboto"/>
              <a:sym typeface="Roboto"/>
            </a:endParaRPr>
          </a:p>
          <a:p>
            <a:pPr marL="742950" indent="-341313">
              <a:buClr>
                <a:srgbClr val="515151"/>
              </a:buClr>
              <a:buSzPct val="100000"/>
              <a:buFont typeface="Arial" panose="020B0604020202020204" pitchFamily="34" charset="0"/>
              <a:buChar char="•"/>
            </a:pPr>
            <a:r>
              <a:rPr lang="en-ID" sz="3000" dirty="0">
                <a:solidFill>
                  <a:srgbClr val="515151"/>
                </a:solidFill>
                <a:latin typeface="Roboto"/>
                <a:ea typeface="Roboto"/>
                <a:cs typeface="Roboto"/>
                <a:sym typeface="Roboto"/>
              </a:rPr>
              <a:t>Green = New Information</a:t>
            </a:r>
            <a:endParaRPr sz="3000" dirty="0">
              <a:solidFill>
                <a:srgbClr val="515151"/>
              </a:solidFill>
              <a:latin typeface="Roboto"/>
              <a:ea typeface="Roboto"/>
              <a:cs typeface="Roboto"/>
              <a:sym typeface="Roboto"/>
            </a:endParaRPr>
          </a:p>
          <a:p>
            <a:pPr marL="12700">
              <a:spcBef>
                <a:spcPts val="1800"/>
              </a:spcBef>
              <a:buClr>
                <a:srgbClr val="515151"/>
              </a:buClr>
              <a:buSzPts val="1500"/>
            </a:pPr>
            <a:r>
              <a:rPr lang="en-ID" sz="3000" dirty="0">
                <a:solidFill>
                  <a:srgbClr val="0070C0"/>
                </a:solidFill>
                <a:latin typeface="Roboto Medium" panose="02000000000000000000" pitchFamily="2" charset="0"/>
                <a:ea typeface="Roboto Medium" panose="02000000000000000000" pitchFamily="2" charset="0"/>
                <a:cs typeface="Roboto Medium" panose="02000000000000000000" pitchFamily="2" charset="0"/>
                <a:sym typeface="Roboto"/>
              </a:rPr>
              <a:t>All</a:t>
            </a:r>
            <a:endParaRPr sz="3000" dirty="0">
              <a:solidFill>
                <a:srgbClr val="0070C0"/>
              </a:solidFill>
              <a:latin typeface="Roboto Medium" panose="02000000000000000000" pitchFamily="2" charset="0"/>
              <a:ea typeface="Roboto Medium" panose="02000000000000000000" pitchFamily="2" charset="0"/>
              <a:cs typeface="Roboto Medium" panose="02000000000000000000" pitchFamily="2" charset="0"/>
              <a:sym typeface="Roboto"/>
            </a:endParaRPr>
          </a:p>
          <a:p>
            <a:pPr marL="742950" lvl="1" indent="-341313">
              <a:buClr>
                <a:srgbClr val="515151"/>
              </a:buClr>
              <a:buSzPct val="100000"/>
              <a:buFont typeface="Arial" panose="020B0604020202020204" pitchFamily="34" charset="0"/>
              <a:buChar char="•"/>
            </a:pPr>
            <a:r>
              <a:rPr lang="en-ID" sz="3000" dirty="0">
                <a:solidFill>
                  <a:srgbClr val="515151"/>
                </a:solidFill>
                <a:latin typeface="Roboto"/>
                <a:ea typeface="Roboto"/>
                <a:cs typeface="Roboto"/>
                <a:sym typeface="Roboto"/>
              </a:rPr>
              <a:t>All patients at your organization(s)</a:t>
            </a:r>
          </a:p>
          <a:p>
            <a:pPr marL="1490662" lvl="3" indent="-457200">
              <a:buClr>
                <a:srgbClr val="515151"/>
              </a:buClr>
              <a:buSzPct val="100000"/>
              <a:buFont typeface="System Font Regular"/>
              <a:buChar char="-"/>
            </a:pPr>
            <a:r>
              <a:rPr lang="en-ID" sz="3000" dirty="0">
                <a:solidFill>
                  <a:srgbClr val="515151"/>
                </a:solidFill>
                <a:latin typeface="Roboto"/>
                <a:ea typeface="Roboto"/>
                <a:cs typeface="Roboto"/>
                <a:sym typeface="Roboto"/>
              </a:rPr>
              <a:t>If granted privileges</a:t>
            </a:r>
            <a:endParaRPr sz="3000" dirty="0">
              <a:solidFill>
                <a:srgbClr val="515151"/>
              </a:solidFill>
              <a:latin typeface="Roboto"/>
              <a:ea typeface="Roboto"/>
              <a:cs typeface="Roboto"/>
              <a:sym typeface="Roboto"/>
            </a:endParaRPr>
          </a:p>
          <a:p>
            <a:pPr marL="742950" lvl="1" indent="-341313">
              <a:buClr>
                <a:srgbClr val="515151"/>
              </a:buClr>
              <a:buSzPct val="100000"/>
              <a:buFont typeface="Arial" panose="020B0604020202020204" pitchFamily="34" charset="0"/>
              <a:buChar char="•"/>
            </a:pPr>
            <a:r>
              <a:rPr lang="en-ID" sz="3000" dirty="0">
                <a:solidFill>
                  <a:srgbClr val="515151"/>
                </a:solidFill>
                <a:latin typeface="Roboto"/>
                <a:ea typeface="Roboto"/>
                <a:cs typeface="Roboto"/>
                <a:sym typeface="Roboto"/>
              </a:rPr>
              <a:t>Logs you have viewed</a:t>
            </a:r>
            <a:endParaRPr sz="3000" dirty="0">
              <a:solidFill>
                <a:srgbClr val="515151"/>
              </a:solidFill>
              <a:latin typeface="Roboto"/>
              <a:ea typeface="Roboto"/>
              <a:cs typeface="Roboto"/>
              <a:sym typeface="Roboto"/>
            </a:endParaRPr>
          </a:p>
          <a:p>
            <a:pPr marL="742950" lvl="1" indent="-341313">
              <a:buClr>
                <a:srgbClr val="515151"/>
              </a:buClr>
              <a:buSzPct val="100000"/>
              <a:buFont typeface="Arial" panose="020B0604020202020204" pitchFamily="34" charset="0"/>
              <a:buChar char="•"/>
            </a:pPr>
            <a:r>
              <a:rPr lang="en-ID" sz="3000" dirty="0">
                <a:solidFill>
                  <a:srgbClr val="515151"/>
                </a:solidFill>
                <a:latin typeface="Roboto"/>
                <a:ea typeface="Roboto"/>
                <a:cs typeface="Roboto"/>
                <a:sym typeface="Roboto"/>
              </a:rPr>
              <a:t>Able to assign to yourself and receive future alerts</a:t>
            </a:r>
            <a:endParaRPr sz="3000" dirty="0">
              <a:solidFill>
                <a:srgbClr val="515151"/>
              </a:solidFill>
              <a:latin typeface="Roboto"/>
              <a:ea typeface="Roboto"/>
              <a:cs typeface="Roboto"/>
              <a:sym typeface="Roboto"/>
            </a:endParaRPr>
          </a:p>
          <a:p>
            <a:pPr marL="12700">
              <a:spcBef>
                <a:spcPts val="1800"/>
              </a:spcBef>
              <a:buClr>
                <a:srgbClr val="515151"/>
              </a:buClr>
              <a:buSzPts val="1500"/>
            </a:pPr>
            <a:r>
              <a:rPr lang="en-ID" sz="3000" dirty="0">
                <a:solidFill>
                  <a:srgbClr val="0070C0"/>
                </a:solidFill>
                <a:latin typeface="Roboto Medium" panose="02000000000000000000" pitchFamily="2" charset="0"/>
                <a:ea typeface="Roboto Medium" panose="02000000000000000000" pitchFamily="2" charset="0"/>
                <a:cs typeface="Roboto Medium" panose="02000000000000000000" pitchFamily="2" charset="0"/>
                <a:sym typeface="Roboto"/>
              </a:rPr>
              <a:t>Active</a:t>
            </a:r>
            <a:endParaRPr sz="3000" dirty="0">
              <a:solidFill>
                <a:srgbClr val="0070C0"/>
              </a:solidFill>
              <a:latin typeface="Roboto Medium" panose="02000000000000000000" pitchFamily="2" charset="0"/>
              <a:ea typeface="Roboto Medium" panose="02000000000000000000" pitchFamily="2" charset="0"/>
              <a:cs typeface="Roboto Medium" panose="02000000000000000000" pitchFamily="2" charset="0"/>
              <a:sym typeface="Roboto"/>
            </a:endParaRPr>
          </a:p>
          <a:p>
            <a:pPr marL="12700">
              <a:spcBef>
                <a:spcPts val="1800"/>
              </a:spcBef>
              <a:buClr>
                <a:srgbClr val="515151"/>
              </a:buClr>
              <a:buSzPts val="1500"/>
            </a:pPr>
            <a:r>
              <a:rPr lang="en-ID" sz="3000" dirty="0">
                <a:solidFill>
                  <a:srgbClr val="0070C0"/>
                </a:solidFill>
                <a:latin typeface="Roboto Medium" panose="02000000000000000000" pitchFamily="2" charset="0"/>
                <a:ea typeface="Roboto Medium" panose="02000000000000000000" pitchFamily="2" charset="0"/>
                <a:cs typeface="Roboto Medium" panose="02000000000000000000" pitchFamily="2" charset="0"/>
                <a:sym typeface="Roboto"/>
              </a:rPr>
              <a:t>Inbound</a:t>
            </a:r>
            <a:endParaRPr sz="3000" dirty="0">
              <a:solidFill>
                <a:srgbClr val="0070C0"/>
              </a:solidFill>
              <a:latin typeface="Roboto Medium" panose="02000000000000000000" pitchFamily="2" charset="0"/>
              <a:ea typeface="Roboto Medium" panose="02000000000000000000" pitchFamily="2" charset="0"/>
              <a:cs typeface="Roboto Medium" panose="02000000000000000000" pitchFamily="2" charset="0"/>
              <a:sym typeface="Roboto"/>
            </a:endParaRPr>
          </a:p>
          <a:p>
            <a:pPr marL="12700">
              <a:spcBef>
                <a:spcPts val="1800"/>
              </a:spcBef>
              <a:buClr>
                <a:srgbClr val="515151"/>
              </a:buClr>
              <a:buSzPts val="1500"/>
            </a:pPr>
            <a:r>
              <a:rPr lang="en-ID" sz="3000" dirty="0">
                <a:solidFill>
                  <a:srgbClr val="0070C0"/>
                </a:solidFill>
                <a:latin typeface="Roboto Medium" panose="02000000000000000000" pitchFamily="2" charset="0"/>
                <a:ea typeface="Roboto Medium" panose="02000000000000000000" pitchFamily="2" charset="0"/>
                <a:cs typeface="Roboto Medium" panose="02000000000000000000" pitchFamily="2" charset="0"/>
                <a:sym typeface="Roboto"/>
              </a:rPr>
              <a:t>Stopped</a:t>
            </a:r>
            <a:endParaRPr sz="3000" dirty="0">
              <a:solidFill>
                <a:srgbClr val="0070C0"/>
              </a:solidFill>
              <a:latin typeface="Roboto Medium" panose="02000000000000000000" pitchFamily="2" charset="0"/>
              <a:ea typeface="Roboto Medium" panose="02000000000000000000" pitchFamily="2" charset="0"/>
              <a:cs typeface="Roboto Medium" panose="02000000000000000000" pitchFamily="2" charset="0"/>
              <a:sym typeface="Roboto"/>
            </a:endParaRPr>
          </a:p>
          <a:p>
            <a:pPr marL="742950" lvl="1" indent="-341313">
              <a:buClr>
                <a:srgbClr val="515151"/>
              </a:buClr>
              <a:buSzPct val="100000"/>
              <a:buFont typeface="Arial" panose="020B0604020202020204" pitchFamily="34" charset="0"/>
              <a:buChar char="•"/>
            </a:pPr>
            <a:r>
              <a:rPr lang="en-ID" sz="3000" dirty="0">
                <a:solidFill>
                  <a:srgbClr val="515151"/>
                </a:solidFill>
                <a:latin typeface="Roboto"/>
                <a:ea typeface="Roboto"/>
                <a:cs typeface="Roboto"/>
                <a:sym typeface="Roboto"/>
              </a:rPr>
              <a:t>Able to restart channel if needed</a:t>
            </a:r>
            <a:endParaRPr sz="3000" dirty="0">
              <a:solidFill>
                <a:srgbClr val="515151"/>
              </a:solidFill>
              <a:latin typeface="Roboto"/>
              <a:ea typeface="Roboto"/>
              <a:cs typeface="Roboto"/>
              <a:sym typeface="Roboto"/>
            </a:endParaRPr>
          </a:p>
        </p:txBody>
      </p:sp>
      <p:pic>
        <p:nvPicPr>
          <p:cNvPr id="5" name="Google Shape;20;p3">
            <a:extLst>
              <a:ext uri="{FF2B5EF4-FFF2-40B4-BE49-F238E27FC236}">
                <a16:creationId xmlns:a16="http://schemas.microsoft.com/office/drawing/2014/main" id="{A4706208-8E4C-64FD-80D5-E9AAA17B8968}"/>
              </a:ext>
            </a:extLst>
          </p:cNvPr>
          <p:cNvPicPr preferRelativeResize="0"/>
          <p:nvPr/>
        </p:nvPicPr>
        <p:blipFill rotWithShape="1">
          <a:blip r:embed="rId4">
            <a:alphaModFix/>
          </a:blip>
          <a:srcRect/>
          <a:stretch/>
        </p:blipFill>
        <p:spPr>
          <a:xfrm>
            <a:off x="915594" y="1796163"/>
            <a:ext cx="915202" cy="915202"/>
          </a:xfrm>
          <a:prstGeom prst="rect">
            <a:avLst/>
          </a:prstGeom>
          <a:noFill/>
          <a:ln>
            <a:noFill/>
          </a:ln>
          <a:effectLst>
            <a:outerShdw blurRad="50800" dist="38100" dir="2700000" algn="tl" rotWithShape="0">
              <a:srgbClr val="000000">
                <a:alpha val="40000"/>
              </a:srgbClr>
            </a:outerShdw>
          </a:effectLst>
        </p:spPr>
      </p:pic>
      <p:sp>
        <p:nvSpPr>
          <p:cNvPr id="3" name="Google Shape;12;p3">
            <a:extLst>
              <a:ext uri="{FF2B5EF4-FFF2-40B4-BE49-F238E27FC236}">
                <a16:creationId xmlns:a16="http://schemas.microsoft.com/office/drawing/2014/main" id="{1CFEFFD6-5B79-3C45-6106-089B10351694}"/>
              </a:ext>
            </a:extLst>
          </p:cNvPr>
          <p:cNvSpPr txBox="1"/>
          <p:nvPr/>
        </p:nvSpPr>
        <p:spPr>
          <a:xfrm>
            <a:off x="583287" y="605300"/>
            <a:ext cx="16957953" cy="1169470"/>
          </a:xfrm>
          <a:prstGeom prst="rect">
            <a:avLst/>
          </a:prstGeom>
          <a:noFill/>
          <a:ln>
            <a:noFill/>
          </a:ln>
        </p:spPr>
        <p:txBody>
          <a:bodyPr spcFirstLastPara="1" wrap="square" lIns="182850" tIns="91400" rIns="182850" bIns="91400" anchor="t" anchorCtr="0">
            <a:spAutoFit/>
          </a:bodyPr>
          <a:lstStyle/>
          <a:p>
            <a:pPr>
              <a:buSzPts val="3200"/>
            </a:pPr>
            <a:r>
              <a:rPr lang="en-ID" sz="6400" b="1" dirty="0">
                <a:solidFill>
                  <a:schemeClr val="accent1"/>
                </a:solidFill>
                <a:latin typeface="Roboto"/>
                <a:ea typeface="Roboto"/>
                <a:cs typeface="Roboto"/>
                <a:sym typeface="Roboto"/>
              </a:rPr>
              <a:t>Emergency Dept | </a:t>
            </a:r>
            <a:r>
              <a:rPr lang="en-ID" sz="6400" b="1" dirty="0">
                <a:solidFill>
                  <a:srgbClr val="0E0E0E"/>
                </a:solidFill>
                <a:latin typeface="Roboto"/>
                <a:ea typeface="Roboto"/>
                <a:cs typeface="Roboto"/>
                <a:sym typeface="Roboto"/>
              </a:rPr>
              <a:t>Patient List - Mobile </a:t>
            </a:r>
            <a:endParaRPr sz="6400" b="1" dirty="0">
              <a:solidFill>
                <a:srgbClr val="0E0E0E"/>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11" name="Google Shape;111;p11"/>
          <p:cNvPicPr preferRelativeResize="0"/>
          <p:nvPr/>
        </p:nvPicPr>
        <p:blipFill rotWithShape="1">
          <a:blip r:embed="rId3">
            <a:alphaModFix/>
          </a:blip>
          <a:srcRect t="4604" b="2571"/>
          <a:stretch/>
        </p:blipFill>
        <p:spPr>
          <a:xfrm>
            <a:off x="14915237" y="2655950"/>
            <a:ext cx="4984800" cy="10017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13" name="Google Shape;113;p11"/>
          <p:cNvPicPr preferRelativeResize="0"/>
          <p:nvPr/>
        </p:nvPicPr>
        <p:blipFill rotWithShape="1">
          <a:blip r:embed="rId4">
            <a:alphaModFix/>
          </a:blip>
          <a:srcRect/>
          <a:stretch/>
        </p:blipFill>
        <p:spPr>
          <a:xfrm>
            <a:off x="14235169" y="3230866"/>
            <a:ext cx="548640" cy="548640"/>
          </a:xfrm>
          <a:prstGeom prst="rect">
            <a:avLst/>
          </a:prstGeom>
          <a:noFill/>
          <a:ln>
            <a:noFill/>
          </a:ln>
          <a:effectLst>
            <a:outerShdw blurRad="50800" dist="38100" dir="2700000" algn="tl" rotWithShape="0">
              <a:srgbClr val="000000">
                <a:alpha val="40000"/>
              </a:srgbClr>
            </a:outerShdw>
          </a:effectLst>
        </p:spPr>
      </p:pic>
      <p:pic>
        <p:nvPicPr>
          <p:cNvPr id="116" name="Google Shape;116;p11"/>
          <p:cNvPicPr preferRelativeResize="0"/>
          <p:nvPr/>
        </p:nvPicPr>
        <p:blipFill rotWithShape="1">
          <a:blip r:embed="rId5">
            <a:alphaModFix/>
          </a:blip>
          <a:srcRect t="57303" b="3485"/>
          <a:stretch/>
        </p:blipFill>
        <p:spPr>
          <a:xfrm>
            <a:off x="14990179" y="8448775"/>
            <a:ext cx="4816200" cy="4088474"/>
          </a:xfrm>
          <a:prstGeom prst="rect">
            <a:avLst/>
          </a:prstGeom>
          <a:noFill/>
          <a:ln>
            <a:noFill/>
          </a:ln>
          <a:effectLst>
            <a:outerShdw blurRad="190500" dist="88900" dir="2700000" algn="tl" rotWithShape="0">
              <a:srgbClr val="000000">
                <a:alpha val="20000"/>
              </a:srgbClr>
            </a:outerShdw>
          </a:effectLst>
        </p:spPr>
      </p:pic>
      <p:sp>
        <p:nvSpPr>
          <p:cNvPr id="117" name="Google Shape;117;p11"/>
          <p:cNvSpPr/>
          <p:nvPr/>
        </p:nvSpPr>
        <p:spPr>
          <a:xfrm>
            <a:off x="18851037" y="2740550"/>
            <a:ext cx="548400" cy="548400"/>
          </a:xfrm>
          <a:prstGeom prst="rect">
            <a:avLst/>
          </a:prstGeom>
          <a:noFill/>
          <a:ln w="38100" cap="flat" cmpd="sng">
            <a:solidFill>
              <a:srgbClr val="FFE599"/>
            </a:solidFill>
            <a:prstDash val="solid"/>
            <a:round/>
            <a:headEnd type="none" w="sm" len="sm"/>
            <a:tailEnd type="none" w="sm" len="sm"/>
          </a:ln>
        </p:spPr>
        <p:txBody>
          <a:bodyPr spcFirstLastPara="1" wrap="square" lIns="182850" tIns="182850" rIns="182850" bIns="182850" anchor="ctr" anchorCtr="0">
            <a:noAutofit/>
          </a:bodyPr>
          <a:lstStyle/>
          <a:p>
            <a:pPr algn="ctr"/>
            <a:endParaRPr sz="5600"/>
          </a:p>
        </p:txBody>
      </p:sp>
      <p:pic>
        <p:nvPicPr>
          <p:cNvPr id="118" name="Google Shape;118;p11"/>
          <p:cNvPicPr preferRelativeResize="0"/>
          <p:nvPr/>
        </p:nvPicPr>
        <p:blipFill rotWithShape="1">
          <a:blip r:embed="rId6">
            <a:alphaModFix/>
          </a:blip>
          <a:srcRect/>
          <a:stretch/>
        </p:blipFill>
        <p:spPr>
          <a:xfrm>
            <a:off x="18832569" y="2291082"/>
            <a:ext cx="548640" cy="548640"/>
          </a:xfrm>
          <a:prstGeom prst="rect">
            <a:avLst/>
          </a:prstGeom>
          <a:noFill/>
          <a:ln>
            <a:noFill/>
          </a:ln>
          <a:effectLst>
            <a:outerShdw blurRad="50800" dist="38100" dir="2700000" algn="tl" rotWithShape="0">
              <a:srgbClr val="000000">
                <a:alpha val="40000"/>
              </a:srgbClr>
            </a:outerShdw>
          </a:effectLst>
        </p:spPr>
      </p:pic>
      <p:sp>
        <p:nvSpPr>
          <p:cNvPr id="2" name="Google Shape;13;p3">
            <a:extLst>
              <a:ext uri="{FF2B5EF4-FFF2-40B4-BE49-F238E27FC236}">
                <a16:creationId xmlns:a16="http://schemas.microsoft.com/office/drawing/2014/main" id="{A3E1F5BA-112B-7949-E162-12A1F950120B}"/>
              </a:ext>
            </a:extLst>
          </p:cNvPr>
          <p:cNvSpPr txBox="1"/>
          <p:nvPr/>
        </p:nvSpPr>
        <p:spPr>
          <a:xfrm>
            <a:off x="1781441" y="1811600"/>
            <a:ext cx="10988400" cy="7325001"/>
          </a:xfrm>
          <a:prstGeom prst="rect">
            <a:avLst/>
          </a:prstGeom>
          <a:noFill/>
          <a:ln>
            <a:noFill/>
          </a:ln>
        </p:spPr>
        <p:txBody>
          <a:bodyPr spcFirstLastPara="1" wrap="square" lIns="182850" tIns="91400" rIns="182850" bIns="91400" anchor="t" anchorCtr="0">
            <a:spAutoFit/>
          </a:bodyPr>
          <a:lstStyle/>
          <a:p>
            <a:pPr>
              <a:buSzPts val="2200"/>
            </a:pPr>
            <a:r>
              <a:rPr lang="en-ID" sz="4400" b="1" dirty="0">
                <a:solidFill>
                  <a:srgbClr val="515151"/>
                </a:solidFill>
                <a:latin typeface="Roboto"/>
                <a:ea typeface="Roboto"/>
                <a:cs typeface="Roboto"/>
                <a:sym typeface="Roboto"/>
              </a:rPr>
              <a:t>Status Filters</a:t>
            </a:r>
            <a:endParaRPr sz="2400" dirty="0"/>
          </a:p>
          <a:p>
            <a:pPr marL="12700">
              <a:buClr>
                <a:srgbClr val="515151"/>
              </a:buClr>
              <a:buSzPts val="1500"/>
            </a:pPr>
            <a:r>
              <a:rPr lang="en-ID" sz="3000" dirty="0">
                <a:solidFill>
                  <a:srgbClr val="0070C0"/>
                </a:solidFill>
                <a:latin typeface="Roboto Medium" panose="02000000000000000000" pitchFamily="2" charset="0"/>
                <a:ea typeface="Roboto Medium" panose="02000000000000000000" pitchFamily="2" charset="0"/>
                <a:cs typeface="Roboto Medium" panose="02000000000000000000" pitchFamily="2" charset="0"/>
                <a:sym typeface="Roboto"/>
              </a:rPr>
              <a:t>My Patients</a:t>
            </a:r>
            <a:endParaRPr sz="3000" dirty="0">
              <a:solidFill>
                <a:srgbClr val="0070C0"/>
              </a:solidFill>
              <a:latin typeface="Roboto Medium" panose="02000000000000000000" pitchFamily="2" charset="0"/>
              <a:ea typeface="Roboto Medium" panose="02000000000000000000" pitchFamily="2" charset="0"/>
              <a:cs typeface="Roboto Medium" panose="02000000000000000000" pitchFamily="2" charset="0"/>
              <a:sym typeface="Roboto"/>
            </a:endParaRPr>
          </a:p>
          <a:p>
            <a:pPr marL="742950" indent="-341313">
              <a:buClr>
                <a:srgbClr val="515151"/>
              </a:buClr>
              <a:buSzPct val="100000"/>
              <a:buFont typeface="Arial" panose="020B0604020202020204" pitchFamily="34" charset="0"/>
              <a:buChar char="•"/>
            </a:pPr>
            <a:r>
              <a:rPr lang="en-ID" sz="3000" dirty="0">
                <a:solidFill>
                  <a:srgbClr val="515151"/>
                </a:solidFill>
                <a:latin typeface="Roboto"/>
                <a:ea typeface="Roboto"/>
                <a:cs typeface="Roboto"/>
                <a:sym typeface="Roboto"/>
              </a:rPr>
              <a:t>Patients assigned to you</a:t>
            </a:r>
            <a:endParaRPr sz="3000" dirty="0">
              <a:solidFill>
                <a:srgbClr val="515151"/>
              </a:solidFill>
              <a:latin typeface="Roboto"/>
              <a:ea typeface="Roboto"/>
              <a:cs typeface="Roboto"/>
              <a:sym typeface="Roboto"/>
            </a:endParaRPr>
          </a:p>
          <a:p>
            <a:pPr marL="742950" indent="-341313">
              <a:buClr>
                <a:srgbClr val="515151"/>
              </a:buClr>
              <a:buSzPct val="100000"/>
              <a:buFont typeface="Arial" panose="020B0604020202020204" pitchFamily="34" charset="0"/>
              <a:buChar char="•"/>
            </a:pPr>
            <a:r>
              <a:rPr lang="en-ID" sz="3000" dirty="0">
                <a:solidFill>
                  <a:srgbClr val="515151"/>
                </a:solidFill>
                <a:latin typeface="Roboto"/>
                <a:ea typeface="Roboto"/>
                <a:cs typeface="Roboto"/>
                <a:sym typeface="Roboto"/>
              </a:rPr>
              <a:t>Green = New Information</a:t>
            </a:r>
            <a:endParaRPr sz="3000" dirty="0">
              <a:solidFill>
                <a:srgbClr val="515151"/>
              </a:solidFill>
              <a:latin typeface="Roboto"/>
              <a:ea typeface="Roboto"/>
              <a:cs typeface="Roboto"/>
              <a:sym typeface="Roboto"/>
            </a:endParaRPr>
          </a:p>
          <a:p>
            <a:pPr marL="12700">
              <a:spcBef>
                <a:spcPts val="1800"/>
              </a:spcBef>
              <a:buClr>
                <a:srgbClr val="515151"/>
              </a:buClr>
              <a:buSzPts val="1500"/>
            </a:pPr>
            <a:r>
              <a:rPr lang="en-ID" sz="3000" dirty="0">
                <a:solidFill>
                  <a:srgbClr val="0070C0"/>
                </a:solidFill>
                <a:latin typeface="Roboto Medium" panose="02000000000000000000" pitchFamily="2" charset="0"/>
                <a:ea typeface="Roboto Medium" panose="02000000000000000000" pitchFamily="2" charset="0"/>
                <a:cs typeface="Roboto Medium" panose="02000000000000000000" pitchFamily="2" charset="0"/>
                <a:sym typeface="Roboto"/>
              </a:rPr>
              <a:t>All</a:t>
            </a:r>
            <a:endParaRPr sz="3000" dirty="0">
              <a:solidFill>
                <a:srgbClr val="0070C0"/>
              </a:solidFill>
              <a:latin typeface="Roboto Medium" panose="02000000000000000000" pitchFamily="2" charset="0"/>
              <a:ea typeface="Roboto Medium" panose="02000000000000000000" pitchFamily="2" charset="0"/>
              <a:cs typeface="Roboto Medium" panose="02000000000000000000" pitchFamily="2" charset="0"/>
              <a:sym typeface="Roboto"/>
            </a:endParaRPr>
          </a:p>
          <a:p>
            <a:pPr marL="742950" lvl="1" indent="-341313">
              <a:buClr>
                <a:srgbClr val="515151"/>
              </a:buClr>
              <a:buSzPct val="100000"/>
              <a:buFont typeface="Arial" panose="020B0604020202020204" pitchFamily="34" charset="0"/>
              <a:buChar char="•"/>
            </a:pPr>
            <a:r>
              <a:rPr lang="en-ID" sz="3000" dirty="0">
                <a:solidFill>
                  <a:srgbClr val="515151"/>
                </a:solidFill>
                <a:latin typeface="Roboto"/>
                <a:ea typeface="Roboto"/>
                <a:cs typeface="Roboto"/>
                <a:sym typeface="Roboto"/>
              </a:rPr>
              <a:t>All patients at your organization(s)</a:t>
            </a:r>
          </a:p>
          <a:p>
            <a:pPr marL="1490662" lvl="3" indent="-457200">
              <a:buClr>
                <a:srgbClr val="515151"/>
              </a:buClr>
              <a:buSzPct val="100000"/>
              <a:buFont typeface="System Font Regular"/>
              <a:buChar char="-"/>
            </a:pPr>
            <a:r>
              <a:rPr lang="en-ID" sz="3000" dirty="0">
                <a:solidFill>
                  <a:srgbClr val="515151"/>
                </a:solidFill>
                <a:latin typeface="Roboto"/>
                <a:ea typeface="Roboto"/>
                <a:cs typeface="Roboto"/>
                <a:sym typeface="Roboto"/>
              </a:rPr>
              <a:t>If granted privileges</a:t>
            </a:r>
            <a:endParaRPr sz="3000" dirty="0">
              <a:solidFill>
                <a:srgbClr val="515151"/>
              </a:solidFill>
              <a:latin typeface="Roboto"/>
              <a:ea typeface="Roboto"/>
              <a:cs typeface="Roboto"/>
              <a:sym typeface="Roboto"/>
            </a:endParaRPr>
          </a:p>
          <a:p>
            <a:pPr marL="742950" lvl="1" indent="-341313">
              <a:buClr>
                <a:srgbClr val="515151"/>
              </a:buClr>
              <a:buSzPct val="100000"/>
              <a:buFont typeface="Arial" panose="020B0604020202020204" pitchFamily="34" charset="0"/>
              <a:buChar char="•"/>
            </a:pPr>
            <a:r>
              <a:rPr lang="en-ID" sz="3000" dirty="0">
                <a:solidFill>
                  <a:srgbClr val="515151"/>
                </a:solidFill>
                <a:latin typeface="Roboto"/>
                <a:ea typeface="Roboto"/>
                <a:cs typeface="Roboto"/>
                <a:sym typeface="Roboto"/>
              </a:rPr>
              <a:t>Logs you have viewed</a:t>
            </a:r>
            <a:endParaRPr sz="3000" dirty="0">
              <a:solidFill>
                <a:srgbClr val="515151"/>
              </a:solidFill>
              <a:latin typeface="Roboto"/>
              <a:ea typeface="Roboto"/>
              <a:cs typeface="Roboto"/>
              <a:sym typeface="Roboto"/>
            </a:endParaRPr>
          </a:p>
          <a:p>
            <a:pPr marL="742950" lvl="1" indent="-341313">
              <a:buClr>
                <a:srgbClr val="515151"/>
              </a:buClr>
              <a:buSzPct val="100000"/>
              <a:buFont typeface="Arial" panose="020B0604020202020204" pitchFamily="34" charset="0"/>
              <a:buChar char="•"/>
            </a:pPr>
            <a:r>
              <a:rPr lang="en-ID" sz="3000" dirty="0">
                <a:solidFill>
                  <a:srgbClr val="515151"/>
                </a:solidFill>
                <a:latin typeface="Roboto"/>
                <a:ea typeface="Roboto"/>
                <a:cs typeface="Roboto"/>
                <a:sym typeface="Roboto"/>
              </a:rPr>
              <a:t>Able to assign to yourself and receive future alerts</a:t>
            </a:r>
            <a:endParaRPr sz="3000" dirty="0">
              <a:solidFill>
                <a:srgbClr val="515151"/>
              </a:solidFill>
              <a:latin typeface="Roboto"/>
              <a:ea typeface="Roboto"/>
              <a:cs typeface="Roboto"/>
              <a:sym typeface="Roboto"/>
            </a:endParaRPr>
          </a:p>
          <a:p>
            <a:pPr marL="12700">
              <a:spcBef>
                <a:spcPts val="1800"/>
              </a:spcBef>
              <a:buClr>
                <a:srgbClr val="515151"/>
              </a:buClr>
              <a:buSzPts val="1500"/>
            </a:pPr>
            <a:r>
              <a:rPr lang="en-ID" sz="3000" dirty="0">
                <a:solidFill>
                  <a:srgbClr val="0070C0"/>
                </a:solidFill>
                <a:latin typeface="Roboto Medium" panose="02000000000000000000" pitchFamily="2" charset="0"/>
                <a:ea typeface="Roboto Medium" panose="02000000000000000000" pitchFamily="2" charset="0"/>
                <a:cs typeface="Roboto Medium" panose="02000000000000000000" pitchFamily="2" charset="0"/>
                <a:sym typeface="Roboto"/>
              </a:rPr>
              <a:t>Active</a:t>
            </a:r>
            <a:endParaRPr sz="3000" dirty="0">
              <a:solidFill>
                <a:srgbClr val="0070C0"/>
              </a:solidFill>
              <a:latin typeface="Roboto Medium" panose="02000000000000000000" pitchFamily="2" charset="0"/>
              <a:ea typeface="Roboto Medium" panose="02000000000000000000" pitchFamily="2" charset="0"/>
              <a:cs typeface="Roboto Medium" panose="02000000000000000000" pitchFamily="2" charset="0"/>
              <a:sym typeface="Roboto"/>
            </a:endParaRPr>
          </a:p>
          <a:p>
            <a:pPr marL="12700">
              <a:spcBef>
                <a:spcPts val="1800"/>
              </a:spcBef>
              <a:buClr>
                <a:srgbClr val="515151"/>
              </a:buClr>
              <a:buSzPts val="1500"/>
            </a:pPr>
            <a:r>
              <a:rPr lang="en-ID" sz="3000" dirty="0">
                <a:solidFill>
                  <a:srgbClr val="0070C0"/>
                </a:solidFill>
                <a:latin typeface="Roboto Medium" panose="02000000000000000000" pitchFamily="2" charset="0"/>
                <a:ea typeface="Roboto Medium" panose="02000000000000000000" pitchFamily="2" charset="0"/>
                <a:cs typeface="Roboto Medium" panose="02000000000000000000" pitchFamily="2" charset="0"/>
                <a:sym typeface="Roboto"/>
              </a:rPr>
              <a:t>Inbound</a:t>
            </a:r>
            <a:endParaRPr sz="3000" dirty="0">
              <a:solidFill>
                <a:srgbClr val="0070C0"/>
              </a:solidFill>
              <a:latin typeface="Roboto Medium" panose="02000000000000000000" pitchFamily="2" charset="0"/>
              <a:ea typeface="Roboto Medium" panose="02000000000000000000" pitchFamily="2" charset="0"/>
              <a:cs typeface="Roboto Medium" panose="02000000000000000000" pitchFamily="2" charset="0"/>
              <a:sym typeface="Roboto"/>
            </a:endParaRPr>
          </a:p>
          <a:p>
            <a:pPr marL="12700">
              <a:spcBef>
                <a:spcPts val="1800"/>
              </a:spcBef>
              <a:buClr>
                <a:srgbClr val="515151"/>
              </a:buClr>
              <a:buSzPts val="1500"/>
            </a:pPr>
            <a:r>
              <a:rPr lang="en-ID" sz="3000" dirty="0">
                <a:solidFill>
                  <a:srgbClr val="0070C0"/>
                </a:solidFill>
                <a:latin typeface="Roboto Medium" panose="02000000000000000000" pitchFamily="2" charset="0"/>
                <a:ea typeface="Roboto Medium" panose="02000000000000000000" pitchFamily="2" charset="0"/>
                <a:cs typeface="Roboto Medium" panose="02000000000000000000" pitchFamily="2" charset="0"/>
                <a:sym typeface="Roboto"/>
              </a:rPr>
              <a:t>Stopped</a:t>
            </a:r>
            <a:endParaRPr sz="3000" dirty="0">
              <a:solidFill>
                <a:srgbClr val="0070C0"/>
              </a:solidFill>
              <a:latin typeface="Roboto Medium" panose="02000000000000000000" pitchFamily="2" charset="0"/>
              <a:ea typeface="Roboto Medium" panose="02000000000000000000" pitchFamily="2" charset="0"/>
              <a:cs typeface="Roboto Medium" panose="02000000000000000000" pitchFamily="2" charset="0"/>
              <a:sym typeface="Roboto"/>
            </a:endParaRPr>
          </a:p>
          <a:p>
            <a:pPr marL="742950" lvl="1" indent="-341313">
              <a:buClr>
                <a:srgbClr val="515151"/>
              </a:buClr>
              <a:buSzPct val="100000"/>
              <a:buFont typeface="Arial" panose="020B0604020202020204" pitchFamily="34" charset="0"/>
              <a:buChar char="•"/>
            </a:pPr>
            <a:r>
              <a:rPr lang="en-ID" sz="3000" dirty="0">
                <a:solidFill>
                  <a:srgbClr val="515151"/>
                </a:solidFill>
                <a:latin typeface="Roboto"/>
                <a:ea typeface="Roboto"/>
                <a:cs typeface="Roboto"/>
                <a:sym typeface="Roboto"/>
              </a:rPr>
              <a:t>Able to restart channel if needed</a:t>
            </a:r>
            <a:endParaRPr sz="3000" dirty="0">
              <a:solidFill>
                <a:srgbClr val="515151"/>
              </a:solidFill>
              <a:latin typeface="Roboto"/>
              <a:ea typeface="Roboto"/>
              <a:cs typeface="Roboto"/>
              <a:sym typeface="Roboto"/>
            </a:endParaRPr>
          </a:p>
        </p:txBody>
      </p:sp>
      <p:sp>
        <p:nvSpPr>
          <p:cNvPr id="3" name="Google Shape;16;p3">
            <a:extLst>
              <a:ext uri="{FF2B5EF4-FFF2-40B4-BE49-F238E27FC236}">
                <a16:creationId xmlns:a16="http://schemas.microsoft.com/office/drawing/2014/main" id="{12797F62-7EA4-5ACB-B61D-0B788F102CCA}"/>
              </a:ext>
            </a:extLst>
          </p:cNvPr>
          <p:cNvSpPr txBox="1"/>
          <p:nvPr/>
        </p:nvSpPr>
        <p:spPr>
          <a:xfrm>
            <a:off x="1778230" y="9433000"/>
            <a:ext cx="11480569" cy="3170018"/>
          </a:xfrm>
          <a:prstGeom prst="rect">
            <a:avLst/>
          </a:prstGeom>
          <a:noFill/>
          <a:ln>
            <a:noFill/>
          </a:ln>
        </p:spPr>
        <p:txBody>
          <a:bodyPr spcFirstLastPara="1" wrap="square" lIns="182850" tIns="91400" rIns="182850" bIns="91400" anchor="t" anchorCtr="0">
            <a:spAutoFit/>
          </a:bodyPr>
          <a:lstStyle/>
          <a:p>
            <a:pPr>
              <a:buSzPts val="2200"/>
            </a:pPr>
            <a:r>
              <a:rPr lang="en-ID" sz="4400" b="1" dirty="0">
                <a:solidFill>
                  <a:srgbClr val="515151"/>
                </a:solidFill>
                <a:latin typeface="Roboto"/>
                <a:ea typeface="Roboto"/>
                <a:cs typeface="Roboto"/>
                <a:sym typeface="Roboto"/>
              </a:rPr>
              <a:t>Time Filters</a:t>
            </a:r>
            <a:r>
              <a:rPr lang="en-ID" sz="4400" dirty="0"/>
              <a:t> </a:t>
            </a:r>
            <a:r>
              <a:rPr lang="en-ID" sz="4400" i="1" dirty="0">
                <a:solidFill>
                  <a:srgbClr val="676767"/>
                </a:solidFill>
              </a:rPr>
              <a:t>(show patients from last)</a:t>
            </a:r>
            <a:endParaRPr sz="4400" i="1" dirty="0">
              <a:solidFill>
                <a:srgbClr val="676767"/>
              </a:solidFill>
              <a:latin typeface="Roboto"/>
              <a:ea typeface="Roboto"/>
              <a:cs typeface="Roboto"/>
              <a:sym typeface="Roboto"/>
            </a:endParaRPr>
          </a:p>
          <a:p>
            <a:pPr marL="742950" lvl="1" indent="-341313">
              <a:buClr>
                <a:srgbClr val="515151"/>
              </a:buClr>
              <a:buSzPct val="100000"/>
              <a:buFont typeface="Arial" panose="020B0604020202020204" pitchFamily="34" charset="0"/>
              <a:buChar char="•"/>
            </a:pPr>
            <a:r>
              <a:rPr lang="en-ID" sz="3000" dirty="0">
                <a:solidFill>
                  <a:srgbClr val="515151"/>
                </a:solidFill>
                <a:latin typeface="Roboto"/>
                <a:ea typeface="Roboto"/>
                <a:cs typeface="Roboto"/>
                <a:sym typeface="Roboto"/>
              </a:rPr>
              <a:t>12 hours</a:t>
            </a:r>
            <a:endParaRPr sz="3000" dirty="0">
              <a:solidFill>
                <a:srgbClr val="515151"/>
              </a:solidFill>
              <a:latin typeface="Roboto"/>
              <a:ea typeface="Roboto"/>
              <a:cs typeface="Roboto"/>
              <a:sym typeface="Roboto"/>
            </a:endParaRPr>
          </a:p>
          <a:p>
            <a:pPr marL="742950" lvl="1" indent="-341313">
              <a:buClr>
                <a:srgbClr val="515151"/>
              </a:buClr>
              <a:buSzPct val="100000"/>
              <a:buFont typeface="Arial" panose="020B0604020202020204" pitchFamily="34" charset="0"/>
              <a:buChar char="•"/>
            </a:pPr>
            <a:r>
              <a:rPr lang="en-ID" sz="3000" dirty="0">
                <a:solidFill>
                  <a:srgbClr val="515151"/>
                </a:solidFill>
                <a:latin typeface="Roboto"/>
                <a:ea typeface="Roboto"/>
                <a:cs typeface="Roboto"/>
                <a:sym typeface="Roboto"/>
              </a:rPr>
              <a:t>1 day</a:t>
            </a:r>
            <a:endParaRPr sz="3000" dirty="0">
              <a:solidFill>
                <a:srgbClr val="515151"/>
              </a:solidFill>
              <a:latin typeface="Roboto"/>
              <a:ea typeface="Roboto"/>
              <a:cs typeface="Roboto"/>
              <a:sym typeface="Roboto"/>
            </a:endParaRPr>
          </a:p>
          <a:p>
            <a:pPr marL="742950" lvl="1" indent="-341313">
              <a:buClr>
                <a:srgbClr val="515151"/>
              </a:buClr>
              <a:buSzPct val="100000"/>
              <a:buFont typeface="Arial" panose="020B0604020202020204" pitchFamily="34" charset="0"/>
              <a:buChar char="•"/>
            </a:pPr>
            <a:r>
              <a:rPr lang="en-ID" sz="3000" dirty="0">
                <a:solidFill>
                  <a:srgbClr val="515151"/>
                </a:solidFill>
                <a:latin typeface="Roboto"/>
                <a:ea typeface="Roboto"/>
                <a:cs typeface="Roboto"/>
                <a:sym typeface="Roboto"/>
              </a:rPr>
              <a:t>2 days</a:t>
            </a:r>
            <a:endParaRPr sz="3000" dirty="0">
              <a:solidFill>
                <a:srgbClr val="515151"/>
              </a:solidFill>
              <a:latin typeface="Roboto"/>
              <a:ea typeface="Roboto"/>
              <a:cs typeface="Roboto"/>
              <a:sym typeface="Roboto"/>
            </a:endParaRPr>
          </a:p>
          <a:p>
            <a:pPr marL="742950" lvl="1" indent="-341313">
              <a:buClr>
                <a:srgbClr val="515151"/>
              </a:buClr>
              <a:buSzPct val="100000"/>
              <a:buFont typeface="Arial" panose="020B0604020202020204" pitchFamily="34" charset="0"/>
              <a:buChar char="•"/>
            </a:pPr>
            <a:r>
              <a:rPr lang="en-ID" sz="3000" dirty="0">
                <a:solidFill>
                  <a:srgbClr val="515151"/>
                </a:solidFill>
                <a:latin typeface="Roboto"/>
                <a:ea typeface="Roboto"/>
                <a:cs typeface="Roboto"/>
                <a:sym typeface="Roboto"/>
              </a:rPr>
              <a:t>7 days</a:t>
            </a:r>
            <a:endParaRPr sz="3000" dirty="0">
              <a:solidFill>
                <a:srgbClr val="515151"/>
              </a:solidFill>
              <a:latin typeface="Roboto"/>
              <a:ea typeface="Roboto"/>
              <a:cs typeface="Roboto"/>
              <a:sym typeface="Roboto"/>
            </a:endParaRPr>
          </a:p>
          <a:p>
            <a:pPr marL="742950" lvl="1" indent="-341313">
              <a:buClr>
                <a:srgbClr val="515151"/>
              </a:buClr>
              <a:buSzPct val="100000"/>
              <a:buFont typeface="Arial" panose="020B0604020202020204" pitchFamily="34" charset="0"/>
              <a:buChar char="•"/>
            </a:pPr>
            <a:r>
              <a:rPr lang="en-ID" sz="3000" dirty="0">
                <a:solidFill>
                  <a:srgbClr val="515151"/>
                </a:solidFill>
                <a:latin typeface="Roboto"/>
                <a:ea typeface="Roboto"/>
                <a:cs typeface="Roboto"/>
                <a:sym typeface="Roboto"/>
              </a:rPr>
              <a:t>30 days</a:t>
            </a:r>
            <a:endParaRPr sz="3000" dirty="0">
              <a:solidFill>
                <a:srgbClr val="515151"/>
              </a:solidFill>
              <a:latin typeface="Roboto"/>
              <a:ea typeface="Roboto"/>
              <a:cs typeface="Roboto"/>
              <a:sym typeface="Roboto"/>
            </a:endParaRPr>
          </a:p>
        </p:txBody>
      </p:sp>
      <p:pic>
        <p:nvPicPr>
          <p:cNvPr id="4" name="Google Shape;19;p3">
            <a:extLst>
              <a:ext uri="{FF2B5EF4-FFF2-40B4-BE49-F238E27FC236}">
                <a16:creationId xmlns:a16="http://schemas.microsoft.com/office/drawing/2014/main" id="{4C2AA229-04FE-F3D7-8AC2-9BFF6D4E439A}"/>
              </a:ext>
            </a:extLst>
          </p:cNvPr>
          <p:cNvPicPr preferRelativeResize="0"/>
          <p:nvPr/>
        </p:nvPicPr>
        <p:blipFill rotWithShape="1">
          <a:blip r:embed="rId6">
            <a:alphaModFix/>
          </a:blip>
          <a:srcRect/>
          <a:stretch/>
        </p:blipFill>
        <p:spPr>
          <a:xfrm>
            <a:off x="915993" y="9421356"/>
            <a:ext cx="914400" cy="914400"/>
          </a:xfrm>
          <a:prstGeom prst="rect">
            <a:avLst/>
          </a:prstGeom>
          <a:noFill/>
          <a:ln>
            <a:noFill/>
          </a:ln>
          <a:effectLst>
            <a:outerShdw blurRad="50800" dist="38100" dir="2700000" algn="tl" rotWithShape="0">
              <a:srgbClr val="000000">
                <a:alpha val="40000"/>
              </a:srgbClr>
            </a:outerShdw>
          </a:effectLst>
        </p:spPr>
      </p:pic>
      <p:pic>
        <p:nvPicPr>
          <p:cNvPr id="5" name="Google Shape;20;p3">
            <a:extLst>
              <a:ext uri="{FF2B5EF4-FFF2-40B4-BE49-F238E27FC236}">
                <a16:creationId xmlns:a16="http://schemas.microsoft.com/office/drawing/2014/main" id="{79CFD0E5-99B7-B404-3868-AB0230D27D84}"/>
              </a:ext>
            </a:extLst>
          </p:cNvPr>
          <p:cNvPicPr preferRelativeResize="0"/>
          <p:nvPr/>
        </p:nvPicPr>
        <p:blipFill rotWithShape="1">
          <a:blip r:embed="rId4">
            <a:alphaModFix/>
          </a:blip>
          <a:srcRect/>
          <a:stretch/>
        </p:blipFill>
        <p:spPr>
          <a:xfrm>
            <a:off x="915594" y="1796163"/>
            <a:ext cx="915202" cy="915202"/>
          </a:xfrm>
          <a:prstGeom prst="rect">
            <a:avLst/>
          </a:prstGeom>
          <a:noFill/>
          <a:ln>
            <a:noFill/>
          </a:ln>
          <a:effectLst>
            <a:outerShdw blurRad="50800" dist="38100" dir="2700000" algn="tl" rotWithShape="0">
              <a:srgbClr val="000000">
                <a:alpha val="40000"/>
              </a:srgbClr>
            </a:outerShdw>
          </a:effectLst>
        </p:spPr>
      </p:pic>
      <p:sp>
        <p:nvSpPr>
          <p:cNvPr id="6" name="Google Shape;12;p3">
            <a:extLst>
              <a:ext uri="{FF2B5EF4-FFF2-40B4-BE49-F238E27FC236}">
                <a16:creationId xmlns:a16="http://schemas.microsoft.com/office/drawing/2014/main" id="{F88DF10F-9CD1-9A78-3C0C-A506A78EAC3E}"/>
              </a:ext>
            </a:extLst>
          </p:cNvPr>
          <p:cNvSpPr txBox="1"/>
          <p:nvPr/>
        </p:nvSpPr>
        <p:spPr>
          <a:xfrm>
            <a:off x="583287" y="605300"/>
            <a:ext cx="16957953" cy="1169470"/>
          </a:xfrm>
          <a:prstGeom prst="rect">
            <a:avLst/>
          </a:prstGeom>
          <a:noFill/>
          <a:ln>
            <a:noFill/>
          </a:ln>
        </p:spPr>
        <p:txBody>
          <a:bodyPr spcFirstLastPara="1" wrap="square" lIns="182850" tIns="91400" rIns="182850" bIns="91400" anchor="t" anchorCtr="0">
            <a:spAutoFit/>
          </a:bodyPr>
          <a:lstStyle/>
          <a:p>
            <a:pPr>
              <a:buSzPts val="3200"/>
            </a:pPr>
            <a:r>
              <a:rPr lang="en-ID" sz="6400" b="1" dirty="0">
                <a:solidFill>
                  <a:schemeClr val="accent1"/>
                </a:solidFill>
                <a:latin typeface="Roboto"/>
                <a:ea typeface="Roboto"/>
                <a:cs typeface="Roboto"/>
                <a:sym typeface="Roboto"/>
              </a:rPr>
              <a:t>Emergency Dept | </a:t>
            </a:r>
            <a:r>
              <a:rPr lang="en-ID" sz="6400" b="1" dirty="0">
                <a:solidFill>
                  <a:srgbClr val="0E0E0E"/>
                </a:solidFill>
                <a:latin typeface="Roboto"/>
                <a:ea typeface="Roboto"/>
                <a:cs typeface="Roboto"/>
                <a:sym typeface="Roboto"/>
              </a:rPr>
              <a:t>Patient List - Mobile </a:t>
            </a:r>
            <a:endParaRPr sz="6400" b="1" dirty="0">
              <a:solidFill>
                <a:srgbClr val="0E0E0E"/>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Office Theme">
  <a:themeElements>
    <a:clrScheme name="Custom 4">
      <a:dk1>
        <a:srgbClr val="333333"/>
      </a:dk1>
      <a:lt1>
        <a:srgbClr val="FFFFFF"/>
      </a:lt1>
      <a:dk2>
        <a:srgbClr val="44546A"/>
      </a:dk2>
      <a:lt2>
        <a:srgbClr val="E7E6E6"/>
      </a:lt2>
      <a:accent1>
        <a:srgbClr val="B12028"/>
      </a:accent1>
      <a:accent2>
        <a:srgbClr val="5E5E5E"/>
      </a:accent2>
      <a:accent3>
        <a:srgbClr val="8A8A8A"/>
      </a:accent3>
      <a:accent4>
        <a:srgbClr val="B12028"/>
      </a:accent4>
      <a:accent5>
        <a:srgbClr val="FBE5E8"/>
      </a:accent5>
      <a:accent6>
        <a:srgbClr val="8A8A8A"/>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TotalTime>
  <Words>862</Words>
  <Application>Microsoft Macintosh PowerPoint</Application>
  <PresentationFormat>Custom</PresentationFormat>
  <Paragraphs>123</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Roboto</vt:lpstr>
      <vt:lpstr>Roboto Medium</vt:lpstr>
      <vt:lpstr>System Font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Michele M Miller</cp:lastModifiedBy>
  <cp:revision>4</cp:revision>
  <dcterms:modified xsi:type="dcterms:W3CDTF">2025-03-05T22:10:39Z</dcterms:modified>
</cp:coreProperties>
</file>